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9"/>
  </p:notesMasterIdLst>
  <p:sldIdLst>
    <p:sldId id="256" r:id="rId2"/>
    <p:sldId id="279" r:id="rId3"/>
    <p:sldId id="271" r:id="rId4"/>
    <p:sldId id="280" r:id="rId5"/>
    <p:sldId id="284" r:id="rId6"/>
    <p:sldId id="257" r:id="rId7"/>
    <p:sldId id="285" r:id="rId8"/>
    <p:sldId id="287" r:id="rId9"/>
    <p:sldId id="288" r:id="rId10"/>
    <p:sldId id="281" r:id="rId11"/>
    <p:sldId id="282" r:id="rId12"/>
    <p:sldId id="283" r:id="rId13"/>
    <p:sldId id="286" r:id="rId14"/>
    <p:sldId id="273" r:id="rId15"/>
    <p:sldId id="274" r:id="rId16"/>
    <p:sldId id="289" r:id="rId17"/>
    <p:sldId id="290" r:id="rId18"/>
    <p:sldId id="293" r:id="rId19"/>
    <p:sldId id="294" r:id="rId20"/>
    <p:sldId id="300" r:id="rId21"/>
    <p:sldId id="295" r:id="rId22"/>
    <p:sldId id="296" r:id="rId23"/>
    <p:sldId id="297" r:id="rId24"/>
    <p:sldId id="298" r:id="rId25"/>
    <p:sldId id="299" r:id="rId26"/>
    <p:sldId id="266" r:id="rId27"/>
    <p:sldId id="267" r:id="rId28"/>
    <p:sldId id="265" r:id="rId29"/>
    <p:sldId id="268" r:id="rId30"/>
    <p:sldId id="264" r:id="rId31"/>
    <p:sldId id="269" r:id="rId32"/>
    <p:sldId id="263" r:id="rId33"/>
    <p:sldId id="270" r:id="rId34"/>
    <p:sldId id="272" r:id="rId35"/>
    <p:sldId id="259" r:id="rId36"/>
    <p:sldId id="292" r:id="rId37"/>
    <p:sldId id="260" r:id="rId3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FF"/>
    <a:srgbClr val="FFFF99"/>
    <a:srgbClr val="FFCC66"/>
    <a:srgbClr val="99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743" autoAdjust="0"/>
    <p:restoredTop sz="94660"/>
  </p:normalViewPr>
  <p:slideViewPr>
    <p:cSldViewPr snapToGrid="0">
      <p:cViewPr varScale="1">
        <p:scale>
          <a:sx n="69" d="100"/>
          <a:sy n="69" d="100"/>
        </p:scale>
        <p:origin x="60" y="6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D7E446-BA8A-438A-8BBA-16172F0D46D9}" type="datetimeFigureOut">
              <a:rPr lang="en-GB" smtClean="0"/>
              <a:t>16/11/2022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E0D38C-BD5C-4616-86B1-B5E22A85DF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34369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612D5-3BC8-4859-94CA-9D3DE6FA0FC6}" type="datetimeFigureOut">
              <a:rPr lang="en-GB" smtClean="0"/>
              <a:t>16/11/2022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13690-D159-43C1-9425-A33EC334E5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86069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612D5-3BC8-4859-94CA-9D3DE6FA0FC6}" type="datetimeFigureOut">
              <a:rPr lang="en-GB" smtClean="0"/>
              <a:t>16/11/2022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13690-D159-43C1-9425-A33EC334E5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75140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612D5-3BC8-4859-94CA-9D3DE6FA0FC6}" type="datetimeFigureOut">
              <a:rPr lang="en-GB" smtClean="0"/>
              <a:t>16/11/2022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13690-D159-43C1-9425-A33EC334E5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42090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612D5-3BC8-4859-94CA-9D3DE6FA0FC6}" type="datetimeFigureOut">
              <a:rPr lang="en-GB" smtClean="0"/>
              <a:t>16/11/2022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13690-D159-43C1-9425-A33EC334E5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7298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612D5-3BC8-4859-94CA-9D3DE6FA0FC6}" type="datetimeFigureOut">
              <a:rPr lang="en-GB" smtClean="0"/>
              <a:t>16/11/2022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13690-D159-43C1-9425-A33EC334E5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83054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612D5-3BC8-4859-94CA-9D3DE6FA0FC6}" type="datetimeFigureOut">
              <a:rPr lang="en-GB" smtClean="0"/>
              <a:t>16/11/2022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13690-D159-43C1-9425-A33EC334E5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00978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612D5-3BC8-4859-94CA-9D3DE6FA0FC6}" type="datetimeFigureOut">
              <a:rPr lang="en-GB" smtClean="0"/>
              <a:t>16/11/2022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13690-D159-43C1-9425-A33EC334E5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17259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612D5-3BC8-4859-94CA-9D3DE6FA0FC6}" type="datetimeFigureOut">
              <a:rPr lang="en-GB" smtClean="0"/>
              <a:t>16/11/2022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13690-D159-43C1-9425-A33EC334E5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33337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612D5-3BC8-4859-94CA-9D3DE6FA0FC6}" type="datetimeFigureOut">
              <a:rPr lang="en-GB" smtClean="0"/>
              <a:t>16/11/2022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13690-D159-43C1-9425-A33EC334E5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9708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612D5-3BC8-4859-94CA-9D3DE6FA0FC6}" type="datetimeFigureOut">
              <a:rPr lang="en-GB" smtClean="0"/>
              <a:t>16/11/2022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13690-D159-43C1-9425-A33EC334E5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36873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612D5-3BC8-4859-94CA-9D3DE6FA0FC6}" type="datetimeFigureOut">
              <a:rPr lang="en-GB" smtClean="0"/>
              <a:t>16/11/2022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13690-D159-43C1-9425-A33EC334E5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56741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3612D5-3BC8-4859-94CA-9D3DE6FA0FC6}" type="datetimeFigureOut">
              <a:rPr lang="en-GB" smtClean="0"/>
              <a:t>16/11/2022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B13690-D159-43C1-9425-A33EC334E5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79903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3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microsoft.com/office/2007/relationships/hdphoto" Target="../media/hdphoto1.wdp"/><Relationship Id="rId4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image" Target="../media/image53.jpeg"/><Relationship Id="rId3" Type="http://schemas.openxmlformats.org/officeDocument/2006/relationships/image" Target="../media/image43.png"/><Relationship Id="rId7" Type="http://schemas.openxmlformats.org/officeDocument/2006/relationships/image" Target="../media/image47.png"/><Relationship Id="rId12" Type="http://schemas.openxmlformats.org/officeDocument/2006/relationships/image" Target="../media/image52.jpeg"/><Relationship Id="rId2" Type="http://schemas.openxmlformats.org/officeDocument/2006/relationships/image" Target="../media/image42.png"/><Relationship Id="rId16" Type="http://schemas.openxmlformats.org/officeDocument/2006/relationships/image" Target="../media/image5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png"/><Relationship Id="rId11" Type="http://schemas.openxmlformats.org/officeDocument/2006/relationships/image" Target="../media/image51.png"/><Relationship Id="rId5" Type="http://schemas.openxmlformats.org/officeDocument/2006/relationships/image" Target="../media/image45.png"/><Relationship Id="rId15" Type="http://schemas.openxmlformats.org/officeDocument/2006/relationships/image" Target="../media/image55.jpeg"/><Relationship Id="rId10" Type="http://schemas.openxmlformats.org/officeDocument/2006/relationships/image" Target="../media/image50.png"/><Relationship Id="rId4" Type="http://schemas.openxmlformats.org/officeDocument/2006/relationships/image" Target="../media/image44.png"/><Relationship Id="rId9" Type="http://schemas.openxmlformats.org/officeDocument/2006/relationships/image" Target="../media/image49.png"/><Relationship Id="rId14" Type="http://schemas.openxmlformats.org/officeDocument/2006/relationships/image" Target="../media/image54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jpeg"/><Relationship Id="rId13" Type="http://schemas.openxmlformats.org/officeDocument/2006/relationships/image" Target="../media/image69.png"/><Relationship Id="rId18" Type="http://schemas.openxmlformats.org/officeDocument/2006/relationships/image" Target="../media/image74.jpeg"/><Relationship Id="rId3" Type="http://schemas.openxmlformats.org/officeDocument/2006/relationships/image" Target="../media/image59.png"/><Relationship Id="rId7" Type="http://schemas.openxmlformats.org/officeDocument/2006/relationships/image" Target="../media/image63.png"/><Relationship Id="rId12" Type="http://schemas.openxmlformats.org/officeDocument/2006/relationships/image" Target="../media/image68.png"/><Relationship Id="rId17" Type="http://schemas.openxmlformats.org/officeDocument/2006/relationships/image" Target="../media/image73.png"/><Relationship Id="rId2" Type="http://schemas.openxmlformats.org/officeDocument/2006/relationships/image" Target="../media/image58.png"/><Relationship Id="rId16" Type="http://schemas.openxmlformats.org/officeDocument/2006/relationships/image" Target="../media/image7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2.png"/><Relationship Id="rId11" Type="http://schemas.openxmlformats.org/officeDocument/2006/relationships/image" Target="../media/image67.png"/><Relationship Id="rId5" Type="http://schemas.openxmlformats.org/officeDocument/2006/relationships/image" Target="../media/image61.png"/><Relationship Id="rId15" Type="http://schemas.openxmlformats.org/officeDocument/2006/relationships/image" Target="../media/image71.png"/><Relationship Id="rId10" Type="http://schemas.openxmlformats.org/officeDocument/2006/relationships/image" Target="../media/image66.png"/><Relationship Id="rId19" Type="http://schemas.openxmlformats.org/officeDocument/2006/relationships/image" Target="../media/image75.jpeg"/><Relationship Id="rId4" Type="http://schemas.openxmlformats.org/officeDocument/2006/relationships/image" Target="../media/image60.png"/><Relationship Id="rId9" Type="http://schemas.openxmlformats.org/officeDocument/2006/relationships/image" Target="../media/image65.png"/><Relationship Id="rId14" Type="http://schemas.openxmlformats.org/officeDocument/2006/relationships/image" Target="../media/image70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png"/><Relationship Id="rId13" Type="http://schemas.openxmlformats.org/officeDocument/2006/relationships/image" Target="../media/image82.jpeg"/><Relationship Id="rId18" Type="http://schemas.openxmlformats.org/officeDocument/2006/relationships/image" Target="../media/image87.jpeg"/><Relationship Id="rId3" Type="http://schemas.openxmlformats.org/officeDocument/2006/relationships/image" Target="../media/image59.png"/><Relationship Id="rId7" Type="http://schemas.openxmlformats.org/officeDocument/2006/relationships/image" Target="../media/image63.png"/><Relationship Id="rId12" Type="http://schemas.openxmlformats.org/officeDocument/2006/relationships/image" Target="../media/image81.jpeg"/><Relationship Id="rId17" Type="http://schemas.openxmlformats.org/officeDocument/2006/relationships/image" Target="../media/image86.png"/><Relationship Id="rId2" Type="http://schemas.openxmlformats.org/officeDocument/2006/relationships/image" Target="../media/image58.png"/><Relationship Id="rId16" Type="http://schemas.openxmlformats.org/officeDocument/2006/relationships/image" Target="../media/image8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2.png"/><Relationship Id="rId11" Type="http://schemas.openxmlformats.org/officeDocument/2006/relationships/image" Target="../media/image80.png"/><Relationship Id="rId5" Type="http://schemas.openxmlformats.org/officeDocument/2006/relationships/image" Target="../media/image61.png"/><Relationship Id="rId15" Type="http://schemas.openxmlformats.org/officeDocument/2006/relationships/image" Target="../media/image84.png"/><Relationship Id="rId10" Type="http://schemas.openxmlformats.org/officeDocument/2006/relationships/image" Target="../media/image79.png"/><Relationship Id="rId4" Type="http://schemas.openxmlformats.org/officeDocument/2006/relationships/image" Target="../media/image60.png"/><Relationship Id="rId9" Type="http://schemas.openxmlformats.org/officeDocument/2006/relationships/image" Target="../media/image78.png"/><Relationship Id="rId14" Type="http://schemas.openxmlformats.org/officeDocument/2006/relationships/image" Target="../media/image83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image" Target="../media/image94.jpeg"/><Relationship Id="rId18" Type="http://schemas.openxmlformats.org/officeDocument/2006/relationships/image" Target="../media/image99.png"/><Relationship Id="rId3" Type="http://schemas.openxmlformats.org/officeDocument/2006/relationships/image" Target="../media/image90.png"/><Relationship Id="rId7" Type="http://schemas.openxmlformats.org/officeDocument/2006/relationships/image" Target="../media/image60.png"/><Relationship Id="rId12" Type="http://schemas.openxmlformats.org/officeDocument/2006/relationships/image" Target="../media/image93.jpeg"/><Relationship Id="rId17" Type="http://schemas.openxmlformats.org/officeDocument/2006/relationships/image" Target="../media/image98.png"/><Relationship Id="rId2" Type="http://schemas.openxmlformats.org/officeDocument/2006/relationships/image" Target="../media/image89.png"/><Relationship Id="rId16" Type="http://schemas.openxmlformats.org/officeDocument/2006/relationships/image" Target="../media/image9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9.png"/><Relationship Id="rId11" Type="http://schemas.openxmlformats.org/officeDocument/2006/relationships/image" Target="../media/image92.png"/><Relationship Id="rId5" Type="http://schemas.openxmlformats.org/officeDocument/2006/relationships/image" Target="../media/image58.png"/><Relationship Id="rId15" Type="http://schemas.openxmlformats.org/officeDocument/2006/relationships/image" Target="../media/image96.jpeg"/><Relationship Id="rId10" Type="http://schemas.openxmlformats.org/officeDocument/2006/relationships/image" Target="../media/image63.png"/><Relationship Id="rId4" Type="http://schemas.openxmlformats.org/officeDocument/2006/relationships/image" Target="../media/image91.png"/><Relationship Id="rId9" Type="http://schemas.openxmlformats.org/officeDocument/2006/relationships/image" Target="../media/image62.png"/><Relationship Id="rId14" Type="http://schemas.openxmlformats.org/officeDocument/2006/relationships/image" Target="../media/image95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eg"/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4.jpeg"/><Relationship Id="rId4" Type="http://schemas.openxmlformats.org/officeDocument/2006/relationships/image" Target="../media/image103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2" Type="http://schemas.openxmlformats.org/officeDocument/2006/relationships/image" Target="../media/image105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weet Romance Reads: The Magic Of Learning ... Through Readi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270"/>
          <a:stretch/>
        </p:blipFill>
        <p:spPr bwMode="auto">
          <a:xfrm>
            <a:off x="-1436917" y="-1273630"/>
            <a:ext cx="15240000" cy="9512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 Box 2"/>
          <p:cNvSpPr txBox="1"/>
          <p:nvPr/>
        </p:nvSpPr>
        <p:spPr>
          <a:xfrm>
            <a:off x="2870344" y="2766875"/>
            <a:ext cx="7090082" cy="71564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non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4000" b="1" dirty="0">
                <a:ln w="12700" cap="flat" cmpd="sng" algn="ctr">
                  <a:solidFill>
                    <a:srgbClr val="002060"/>
                  </a:solidFill>
                  <a:prstDash val="solid"/>
                  <a:round/>
                </a:ln>
                <a:solidFill>
                  <a:srgbClr val="EBEAEA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at North Baddesley Junior School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 Box 3"/>
          <p:cNvSpPr txBox="1"/>
          <p:nvPr/>
        </p:nvSpPr>
        <p:spPr>
          <a:xfrm>
            <a:off x="2870344" y="-327651"/>
            <a:ext cx="5955477" cy="312117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non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8700" b="1" dirty="0">
                <a:ln w="12700" cap="flat" cmpd="sng" algn="ctr">
                  <a:solidFill>
                    <a:srgbClr val="002060"/>
                  </a:solidFill>
                  <a:prstDash val="solid"/>
                  <a:round/>
                </a:ln>
                <a:solidFill>
                  <a:srgbClr val="EBEAEA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English</a:t>
            </a:r>
            <a:endParaRPr lang="en-GB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1420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loud Callout 11"/>
          <p:cNvSpPr/>
          <p:nvPr/>
        </p:nvSpPr>
        <p:spPr>
          <a:xfrm>
            <a:off x="3208421" y="1912901"/>
            <a:ext cx="5945790" cy="2834814"/>
          </a:xfrm>
          <a:prstGeom prst="cloudCallou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 Box 3"/>
          <p:cNvSpPr txBox="1"/>
          <p:nvPr/>
        </p:nvSpPr>
        <p:spPr>
          <a:xfrm>
            <a:off x="3591844" y="2261937"/>
            <a:ext cx="4229100" cy="231159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06000"/>
              </a:lnSpc>
              <a:spcAft>
                <a:spcPts val="800"/>
              </a:spcAft>
            </a:pPr>
            <a:r>
              <a:rPr lang="en-GB" sz="13800" b="1" dirty="0">
                <a:ln w="12700" cap="flat" cmpd="sng" algn="ctr">
                  <a:solidFill>
                    <a:srgbClr val="002060"/>
                  </a:solidFill>
                  <a:prstDash val="solid"/>
                  <a:round/>
                </a:ln>
                <a:solidFill>
                  <a:srgbClr val="EBEAEA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Vision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 Box 2"/>
          <p:cNvSpPr txBox="1"/>
          <p:nvPr/>
        </p:nvSpPr>
        <p:spPr>
          <a:xfrm>
            <a:off x="3747954" y="2436119"/>
            <a:ext cx="4836160" cy="701040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non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06000"/>
              </a:lnSpc>
              <a:spcAft>
                <a:spcPts val="800"/>
              </a:spcAft>
            </a:pPr>
            <a:r>
              <a:rPr lang="en-GB" sz="2800" b="1" dirty="0">
                <a:ln w="12700" cap="flat" cmpd="sng" algn="ctr">
                  <a:solidFill>
                    <a:srgbClr val="002060"/>
                  </a:solidFill>
                  <a:prstDash val="solid"/>
                  <a:round/>
                </a:ln>
                <a:solidFill>
                  <a:srgbClr val="EBEAEA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North Baddesley Junior School’s 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 Box 1"/>
          <p:cNvSpPr txBox="1"/>
          <p:nvPr/>
        </p:nvSpPr>
        <p:spPr>
          <a:xfrm>
            <a:off x="5283384" y="4046674"/>
            <a:ext cx="1765300" cy="701040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non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06000"/>
              </a:lnSpc>
              <a:spcAft>
                <a:spcPts val="800"/>
              </a:spcAft>
            </a:pPr>
            <a:r>
              <a:rPr lang="en-GB" sz="2800" b="1" dirty="0">
                <a:ln w="12700" cap="flat" cmpd="sng" algn="ctr">
                  <a:solidFill>
                    <a:srgbClr val="002060"/>
                  </a:solidFill>
                  <a:prstDash val="solid"/>
                  <a:round/>
                </a:ln>
                <a:solidFill>
                  <a:srgbClr val="EBEAEA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 English 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Picture 6" descr="Image result for imagination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809" y="315946"/>
            <a:ext cx="2312570" cy="1596955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 descr="Image result for magical readi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57406" y="285572"/>
            <a:ext cx="1435818" cy="1657702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 descr="Good Luck Black Cat | Instilling Imagination Through Reading – 6 Tips for  Parent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414" y="4949064"/>
            <a:ext cx="2823402" cy="1588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Where does creativity come from? | Engadget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2162" y="4585114"/>
            <a:ext cx="2381417" cy="1990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467209" y="2000327"/>
            <a:ext cx="14045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Impact" panose="020B0806030902050204" pitchFamily="34" charset="0"/>
              </a:rPr>
              <a:t>creative</a:t>
            </a:r>
            <a:endParaRPr lang="en-US" sz="2800" dirty="0">
              <a:ln w="0"/>
              <a:solidFill>
                <a:srgbClr val="7030A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96045" y="2964855"/>
            <a:ext cx="263084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Impact" panose="020B0806030902050204" pitchFamily="34" charset="0"/>
              </a:rPr>
              <a:t>Cross-curricular</a:t>
            </a:r>
            <a:endParaRPr lang="en-US" sz="2800" dirty="0">
              <a:ln w="0"/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39809" y="3983603"/>
            <a:ext cx="13805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Impact" panose="020B0806030902050204" pitchFamily="34" charset="0"/>
              </a:rPr>
              <a:t>exciting</a:t>
            </a:r>
            <a:endParaRPr lang="en-US" sz="2800" dirty="0">
              <a:ln w="0"/>
              <a:solidFill>
                <a:srgbClr val="7030A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3971659" y="122972"/>
            <a:ext cx="414735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Impact" panose="020B0806030902050204" pitchFamily="34" charset="0"/>
              </a:rPr>
              <a:t>Supportive yet challenging</a:t>
            </a:r>
            <a:endParaRPr lang="en-US" sz="2800" dirty="0">
              <a:ln w="0"/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776502" y="1017936"/>
            <a:ext cx="71384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dirty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Impact" panose="020B0806030902050204" pitchFamily="34" charset="0"/>
              </a:rPr>
              <a:t>p</a:t>
            </a:r>
            <a:r>
              <a:rPr lang="en-US" sz="2800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Impact" panose="020B0806030902050204" pitchFamily="34" charset="0"/>
              </a:rPr>
              <a:t>romote enthusiasm, independence, resilience</a:t>
            </a:r>
            <a:endParaRPr lang="en-US" sz="2800" dirty="0">
              <a:ln w="0"/>
              <a:solidFill>
                <a:srgbClr val="7030A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9914995" y="2174509"/>
            <a:ext cx="177164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Impact" panose="020B0806030902050204" pitchFamily="34" charset="0"/>
              </a:rPr>
              <a:t>motivating</a:t>
            </a:r>
            <a:endParaRPr lang="en-US" sz="2800" dirty="0">
              <a:ln w="0"/>
              <a:solidFill>
                <a:srgbClr val="7030A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9154211" y="3091564"/>
            <a:ext cx="152157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Impact" panose="020B0806030902050204" pitchFamily="34" charset="0"/>
              </a:rPr>
              <a:t>inspiring</a:t>
            </a:r>
            <a:endParaRPr lang="en-US" sz="2800" dirty="0">
              <a:ln w="0"/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4042027" y="5066849"/>
            <a:ext cx="46233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Impact" panose="020B0806030902050204" pitchFamily="34" charset="0"/>
              </a:rPr>
              <a:t>d</a:t>
            </a:r>
            <a:r>
              <a:rPr lang="en-US" sz="2800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Impact" panose="020B0806030902050204" pitchFamily="34" charset="0"/>
              </a:rPr>
              <a:t>evelop pride and confidence </a:t>
            </a:r>
            <a:endParaRPr lang="en-US" sz="2800" dirty="0">
              <a:ln w="0"/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3184816" y="5585633"/>
            <a:ext cx="633780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Impact" panose="020B0806030902050204" pitchFamily="34" charset="0"/>
              </a:rPr>
              <a:t>e</a:t>
            </a:r>
            <a:r>
              <a:rPr lang="en-US" sz="2800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Impact" panose="020B0806030902050204" pitchFamily="34" charset="0"/>
              </a:rPr>
              <a:t>ffective listeners and articulate communicators </a:t>
            </a:r>
            <a:endParaRPr lang="en-US" sz="2800" dirty="0">
              <a:ln w="0"/>
              <a:solidFill>
                <a:srgbClr val="7030A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9895907" y="3876392"/>
            <a:ext cx="19415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Impact" panose="020B0806030902050204" pitchFamily="34" charset="0"/>
              </a:rPr>
              <a:t>imaginative</a:t>
            </a:r>
            <a:endParaRPr lang="en-US" sz="2800" dirty="0">
              <a:ln w="0"/>
              <a:solidFill>
                <a:srgbClr val="7030A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220302" y="155373"/>
            <a:ext cx="11771222" cy="6524722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13294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96090" y="269355"/>
            <a:ext cx="11665131" cy="6408712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2499296" y="269355"/>
            <a:ext cx="652774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 smtClean="0">
                <a:latin typeface="Impact" panose="020B0806030902050204" pitchFamily="34" charset="0"/>
              </a:rPr>
              <a:t>Learning journey in English </a:t>
            </a:r>
            <a:endParaRPr lang="en-GB" sz="4400" dirty="0">
              <a:latin typeface="Impact" panose="020B080603090205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113314" y="1140903"/>
            <a:ext cx="2364377" cy="1938992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Hook into the learning: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 experience,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 video clip,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 image,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text. </a:t>
            </a:r>
            <a:endParaRPr lang="en-GB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682343" y="1140903"/>
            <a:ext cx="2364377" cy="1938992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Emersion in the text type:</a:t>
            </a:r>
          </a:p>
          <a:p>
            <a:pPr algn="ctr"/>
            <a:endParaRPr lang="en-GB" sz="2000" b="1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Exploring a WAGOLL (examples). </a:t>
            </a:r>
            <a:endParaRPr lang="en-GB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251372" y="1408799"/>
            <a:ext cx="2743199" cy="2246769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Practice skills: </a:t>
            </a:r>
          </a:p>
          <a:p>
            <a:pPr algn="ctr"/>
            <a:endParaRPr lang="en-GB" sz="2000" b="1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Practicing relevant skills e.g. sentence types, punctuation devices. </a:t>
            </a:r>
            <a:endParaRPr lang="en-GB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824652" y="3950108"/>
            <a:ext cx="2699660" cy="2554545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Language development: </a:t>
            </a:r>
          </a:p>
          <a:p>
            <a:pPr algn="ctr"/>
            <a:endParaRPr lang="en-GB" sz="2000" b="1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Broadening vocabulary and creating a word bank to support writing and spelling. </a:t>
            </a:r>
            <a:endParaRPr lang="en-GB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475510" y="3950108"/>
            <a:ext cx="2098770" cy="2554545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Planning: </a:t>
            </a:r>
          </a:p>
          <a:p>
            <a:pPr algn="ctr"/>
            <a:endParaRPr lang="en-GB" sz="2000" b="1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Developing their own ideas and finding inspiration.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882530" y="3940490"/>
            <a:ext cx="2342608" cy="2554545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Writing: </a:t>
            </a:r>
          </a:p>
          <a:p>
            <a:pPr algn="ctr"/>
            <a:endParaRPr lang="en-GB" sz="2000" b="1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Applying their learning to an extended write (apprentice and big writes). </a:t>
            </a:r>
          </a:p>
          <a:p>
            <a:endParaRPr lang="en-GB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02217" y="2336405"/>
            <a:ext cx="2342608" cy="2554545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Editing: </a:t>
            </a:r>
          </a:p>
          <a:p>
            <a:pPr algn="ctr"/>
            <a:endParaRPr lang="en-GB" sz="2000" b="1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opportunity to edit and improve, responding to marking, checking spellings etc…</a:t>
            </a:r>
          </a:p>
          <a:p>
            <a:endParaRPr lang="en-GB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ight Arrow 12"/>
          <p:cNvSpPr/>
          <p:nvPr/>
        </p:nvSpPr>
        <p:spPr>
          <a:xfrm>
            <a:off x="5391695" y="1619794"/>
            <a:ext cx="376645" cy="22206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ight Arrow 13"/>
          <p:cNvSpPr/>
          <p:nvPr/>
        </p:nvSpPr>
        <p:spPr>
          <a:xfrm>
            <a:off x="7989026" y="1785267"/>
            <a:ext cx="376645" cy="22206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Down Arrow 14"/>
          <p:cNvSpPr/>
          <p:nvPr/>
        </p:nvSpPr>
        <p:spPr>
          <a:xfrm>
            <a:off x="9758014" y="3637594"/>
            <a:ext cx="339575" cy="38797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Left Arrow 16"/>
          <p:cNvSpPr/>
          <p:nvPr/>
        </p:nvSpPr>
        <p:spPr>
          <a:xfrm>
            <a:off x="7574280" y="5044681"/>
            <a:ext cx="414746" cy="34616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Left Arrow 17"/>
          <p:cNvSpPr/>
          <p:nvPr/>
        </p:nvSpPr>
        <p:spPr>
          <a:xfrm>
            <a:off x="5142951" y="5054297"/>
            <a:ext cx="414746" cy="34616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Up Arrow 18"/>
          <p:cNvSpPr/>
          <p:nvPr/>
        </p:nvSpPr>
        <p:spPr>
          <a:xfrm>
            <a:off x="2180130" y="4914865"/>
            <a:ext cx="248741" cy="312514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59446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"/>
          <p:cNvSpPr txBox="1"/>
          <p:nvPr/>
        </p:nvSpPr>
        <p:spPr>
          <a:xfrm>
            <a:off x="-1044326" y="144379"/>
            <a:ext cx="13653419" cy="1636154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06000"/>
              </a:lnSpc>
              <a:spcAft>
                <a:spcPts val="800"/>
              </a:spcAft>
            </a:pPr>
            <a:r>
              <a:rPr lang="en-GB" sz="9600" b="1" dirty="0" smtClean="0">
                <a:ln w="12700" cap="flat" cmpd="sng" algn="ctr">
                  <a:noFill/>
                  <a:prstDash val="solid"/>
                  <a:round/>
                </a:ln>
                <a:solidFill>
                  <a:srgbClr val="002060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English from Year 3 to 6  </a:t>
            </a:r>
            <a:endParaRPr lang="en-GB" sz="1200" dirty="0">
              <a:ln w="12700" cap="flat" cmpd="sng" algn="ctr">
                <a:noFill/>
                <a:prstDash val="solid"/>
                <a:round/>
              </a:ln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12060" y="2293567"/>
            <a:ext cx="4647298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685800" indent="-685800" algn="ctr">
              <a:buFont typeface="Arial" panose="020B0604020202020204" pitchFamily="34" charset="0"/>
              <a:buChar char="•"/>
            </a:pPr>
            <a:r>
              <a:rPr lang="en-US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Punctuation devices</a:t>
            </a:r>
          </a:p>
          <a:p>
            <a:pPr algn="ctr"/>
            <a:endParaRPr lang="en-US" sz="360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685800" indent="-685800" algn="ctr">
              <a:buFont typeface="Arial" panose="020B0604020202020204" pitchFamily="34" charset="0"/>
              <a:buChar char="•"/>
            </a:pPr>
            <a:r>
              <a:rPr lang="en-US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Language devices</a:t>
            </a:r>
          </a:p>
          <a:p>
            <a:pPr algn="ctr"/>
            <a:endParaRPr lang="en-US" sz="36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685800" indent="-685800" algn="ctr">
              <a:buFont typeface="Arial" panose="020B0604020202020204" pitchFamily="34" charset="0"/>
              <a:buChar char="•"/>
            </a:pPr>
            <a:r>
              <a:rPr lang="en-US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Sentence structure</a:t>
            </a:r>
          </a:p>
          <a:p>
            <a:pPr algn="ctr"/>
            <a:endParaRPr lang="en-US" sz="360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780923" y="2293567"/>
            <a:ext cx="4052391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685800" indent="-685800" algn="ctr">
              <a:buFont typeface="Arial" panose="020B0604020202020204" pitchFamily="34" charset="0"/>
              <a:buChar char="•"/>
            </a:pPr>
            <a:r>
              <a:rPr lang="en-US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Cohesive devices</a:t>
            </a:r>
          </a:p>
          <a:p>
            <a:pPr marL="685800" indent="-685800" algn="ctr">
              <a:buFont typeface="Arial" panose="020B0604020202020204" pitchFamily="34" charset="0"/>
              <a:buChar char="•"/>
            </a:pPr>
            <a:endParaRPr lang="en-US" sz="36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685800" indent="-685800" algn="ctr">
              <a:buFont typeface="Arial" panose="020B0604020202020204" pitchFamily="34" charset="0"/>
              <a:buChar char="•"/>
            </a:pPr>
            <a:r>
              <a:rPr lang="en-US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Handwriting</a:t>
            </a:r>
          </a:p>
          <a:p>
            <a:pPr marL="685800" indent="-685800" algn="ctr">
              <a:buFont typeface="Arial" panose="020B0604020202020204" pitchFamily="34" charset="0"/>
              <a:buChar char="•"/>
            </a:pPr>
            <a:endParaRPr lang="en-US" sz="36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685800" indent="-685800" algn="ctr">
              <a:buFont typeface="Arial" panose="020B0604020202020204" pitchFamily="34" charset="0"/>
              <a:buChar char="•"/>
            </a:pPr>
            <a:r>
              <a:rPr lang="en-US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Spellings</a:t>
            </a:r>
            <a:endParaRPr lang="en-US" sz="36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endParaRPr lang="en-US" sz="360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96090" y="269355"/>
            <a:ext cx="11665131" cy="6408712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90935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"/>
          <p:cNvSpPr txBox="1"/>
          <p:nvPr/>
        </p:nvSpPr>
        <p:spPr>
          <a:xfrm>
            <a:off x="-851822" y="48127"/>
            <a:ext cx="13653419" cy="1378839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06000"/>
              </a:lnSpc>
              <a:spcAft>
                <a:spcPts val="800"/>
              </a:spcAft>
            </a:pPr>
            <a:r>
              <a:rPr lang="en-GB" sz="8000" b="1" dirty="0" smtClean="0">
                <a:ln w="12700" cap="flat" cmpd="sng" algn="ctr">
                  <a:noFill/>
                  <a:prstDash val="solid"/>
                  <a:round/>
                </a:ln>
                <a:solidFill>
                  <a:srgbClr val="002060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The language of junior English</a:t>
            </a:r>
            <a:endParaRPr lang="en-GB" sz="1050" dirty="0">
              <a:ln w="12700" cap="flat" cmpd="sng" algn="ctr">
                <a:noFill/>
                <a:prstDash val="solid"/>
                <a:round/>
              </a:ln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96090" y="269355"/>
            <a:ext cx="11665131" cy="6408712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1427748" y="1298629"/>
            <a:ext cx="3096127" cy="5847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 smtClean="0">
                <a:solidFill>
                  <a:srgbClr val="7030A0"/>
                </a:solidFill>
              </a:rPr>
              <a:t>Nouns </a:t>
            </a:r>
          </a:p>
          <a:p>
            <a:endParaRPr lang="en-GB" sz="2200" b="1" dirty="0">
              <a:solidFill>
                <a:srgbClr val="7030A0"/>
              </a:solidFill>
            </a:endParaRPr>
          </a:p>
          <a:p>
            <a:r>
              <a:rPr lang="en-GB" sz="2200" b="1" dirty="0" smtClean="0">
                <a:solidFill>
                  <a:srgbClr val="7030A0"/>
                </a:solidFill>
              </a:rPr>
              <a:t>Adjectives</a:t>
            </a:r>
          </a:p>
          <a:p>
            <a:endParaRPr lang="en-GB" sz="2200" b="1" dirty="0">
              <a:solidFill>
                <a:srgbClr val="7030A0"/>
              </a:solidFill>
            </a:endParaRPr>
          </a:p>
          <a:p>
            <a:r>
              <a:rPr lang="en-GB" sz="2200" b="1" dirty="0" smtClean="0">
                <a:solidFill>
                  <a:srgbClr val="7030A0"/>
                </a:solidFill>
              </a:rPr>
              <a:t>Verbs</a:t>
            </a:r>
          </a:p>
          <a:p>
            <a:endParaRPr lang="en-GB" sz="2200" b="1" dirty="0">
              <a:solidFill>
                <a:srgbClr val="7030A0"/>
              </a:solidFill>
            </a:endParaRPr>
          </a:p>
          <a:p>
            <a:r>
              <a:rPr lang="en-GB" sz="2200" b="1" dirty="0" smtClean="0">
                <a:solidFill>
                  <a:srgbClr val="7030A0"/>
                </a:solidFill>
              </a:rPr>
              <a:t>Adverbs</a:t>
            </a:r>
          </a:p>
          <a:p>
            <a:endParaRPr lang="en-GB" sz="2200" b="1" dirty="0">
              <a:solidFill>
                <a:srgbClr val="7030A0"/>
              </a:solidFill>
            </a:endParaRPr>
          </a:p>
          <a:p>
            <a:r>
              <a:rPr lang="en-GB" sz="2200" b="1" dirty="0" smtClean="0">
                <a:solidFill>
                  <a:srgbClr val="7030A0"/>
                </a:solidFill>
              </a:rPr>
              <a:t>Similes</a:t>
            </a:r>
          </a:p>
          <a:p>
            <a:endParaRPr lang="en-GB" sz="2200" b="1" dirty="0">
              <a:solidFill>
                <a:srgbClr val="7030A0"/>
              </a:solidFill>
            </a:endParaRPr>
          </a:p>
          <a:p>
            <a:r>
              <a:rPr lang="en-GB" sz="2200" b="1" dirty="0" smtClean="0">
                <a:solidFill>
                  <a:srgbClr val="7030A0"/>
                </a:solidFill>
              </a:rPr>
              <a:t>Metaphors </a:t>
            </a:r>
          </a:p>
          <a:p>
            <a:endParaRPr lang="en-GB" sz="2200" b="1" dirty="0">
              <a:solidFill>
                <a:srgbClr val="7030A0"/>
              </a:solidFill>
            </a:endParaRPr>
          </a:p>
          <a:p>
            <a:r>
              <a:rPr lang="en-GB" sz="2200" b="1" dirty="0" smtClean="0">
                <a:solidFill>
                  <a:srgbClr val="7030A0"/>
                </a:solidFill>
              </a:rPr>
              <a:t>Personification </a:t>
            </a:r>
          </a:p>
          <a:p>
            <a:endParaRPr lang="en-GB" sz="2200" b="1" dirty="0">
              <a:solidFill>
                <a:srgbClr val="7030A0"/>
              </a:solidFill>
            </a:endParaRPr>
          </a:p>
          <a:p>
            <a:r>
              <a:rPr lang="en-GB" sz="2200" b="1" dirty="0" smtClean="0">
                <a:solidFill>
                  <a:srgbClr val="7030A0"/>
                </a:solidFill>
              </a:rPr>
              <a:t>Alliteration </a:t>
            </a:r>
          </a:p>
          <a:p>
            <a:endParaRPr lang="en-GB" sz="2200" b="1" dirty="0">
              <a:solidFill>
                <a:srgbClr val="7030A0"/>
              </a:solidFill>
            </a:endParaRPr>
          </a:p>
          <a:p>
            <a:endParaRPr lang="en-GB" sz="2200" b="1" dirty="0">
              <a:solidFill>
                <a:srgbClr val="7030A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609474" y="1298628"/>
            <a:ext cx="3096127" cy="5847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 smtClean="0">
                <a:solidFill>
                  <a:srgbClr val="0070C0"/>
                </a:solidFill>
              </a:rPr>
              <a:t>Rhetorical question</a:t>
            </a:r>
          </a:p>
          <a:p>
            <a:endParaRPr lang="en-GB" sz="2200" b="1" dirty="0">
              <a:solidFill>
                <a:srgbClr val="0070C0"/>
              </a:solidFill>
            </a:endParaRPr>
          </a:p>
          <a:p>
            <a:r>
              <a:rPr lang="en-GB" sz="2200" b="1" dirty="0" smtClean="0">
                <a:solidFill>
                  <a:srgbClr val="0070C0"/>
                </a:solidFill>
              </a:rPr>
              <a:t>Exclamation mark</a:t>
            </a:r>
          </a:p>
          <a:p>
            <a:endParaRPr lang="en-GB" sz="2200" b="1" dirty="0">
              <a:solidFill>
                <a:srgbClr val="0070C0"/>
              </a:solidFill>
            </a:endParaRPr>
          </a:p>
          <a:p>
            <a:r>
              <a:rPr lang="en-GB" sz="2200" b="1" dirty="0" smtClean="0">
                <a:solidFill>
                  <a:srgbClr val="0070C0"/>
                </a:solidFill>
              </a:rPr>
              <a:t>Apostrophes</a:t>
            </a:r>
          </a:p>
          <a:p>
            <a:endParaRPr lang="en-GB" sz="2200" b="1" dirty="0">
              <a:solidFill>
                <a:srgbClr val="0070C0"/>
              </a:solidFill>
            </a:endParaRPr>
          </a:p>
          <a:p>
            <a:r>
              <a:rPr lang="en-GB" sz="2200" b="1" dirty="0" smtClean="0">
                <a:solidFill>
                  <a:srgbClr val="0070C0"/>
                </a:solidFill>
              </a:rPr>
              <a:t>Semi-colons</a:t>
            </a:r>
          </a:p>
          <a:p>
            <a:endParaRPr lang="en-GB" sz="2200" b="1" dirty="0">
              <a:solidFill>
                <a:srgbClr val="0070C0"/>
              </a:solidFill>
            </a:endParaRPr>
          </a:p>
          <a:p>
            <a:r>
              <a:rPr lang="en-GB" sz="2200" b="1" dirty="0" smtClean="0">
                <a:solidFill>
                  <a:srgbClr val="0070C0"/>
                </a:solidFill>
              </a:rPr>
              <a:t>Hyphens</a:t>
            </a:r>
          </a:p>
          <a:p>
            <a:endParaRPr lang="en-GB" sz="2200" b="1" dirty="0">
              <a:solidFill>
                <a:srgbClr val="0070C0"/>
              </a:solidFill>
            </a:endParaRPr>
          </a:p>
          <a:p>
            <a:r>
              <a:rPr lang="en-GB" sz="2200" b="1" dirty="0" smtClean="0">
                <a:solidFill>
                  <a:srgbClr val="0070C0"/>
                </a:solidFill>
              </a:rPr>
              <a:t>Parenthesis </a:t>
            </a:r>
          </a:p>
          <a:p>
            <a:endParaRPr lang="en-GB" sz="2200" b="1" dirty="0">
              <a:solidFill>
                <a:srgbClr val="0070C0"/>
              </a:solidFill>
            </a:endParaRPr>
          </a:p>
          <a:p>
            <a:r>
              <a:rPr lang="en-GB" sz="2200" b="1" dirty="0" smtClean="0">
                <a:solidFill>
                  <a:srgbClr val="0070C0"/>
                </a:solidFill>
              </a:rPr>
              <a:t>Brackets </a:t>
            </a:r>
          </a:p>
          <a:p>
            <a:endParaRPr lang="en-GB" sz="2200" b="1" dirty="0">
              <a:solidFill>
                <a:srgbClr val="0070C0"/>
              </a:solidFill>
            </a:endParaRPr>
          </a:p>
          <a:p>
            <a:r>
              <a:rPr lang="en-GB" sz="2200" b="1" dirty="0" smtClean="0">
                <a:solidFill>
                  <a:srgbClr val="0070C0"/>
                </a:solidFill>
              </a:rPr>
              <a:t>dashes</a:t>
            </a:r>
          </a:p>
          <a:p>
            <a:endParaRPr lang="en-GB" sz="2200" b="1" dirty="0">
              <a:solidFill>
                <a:srgbClr val="0070C0"/>
              </a:solidFill>
            </a:endParaRPr>
          </a:p>
          <a:p>
            <a:endParaRPr lang="en-GB" sz="2200" b="1" dirty="0">
              <a:solidFill>
                <a:srgbClr val="0070C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305449" y="1298627"/>
            <a:ext cx="3271688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 smtClean="0">
                <a:solidFill>
                  <a:srgbClr val="002060"/>
                </a:solidFill>
              </a:rPr>
              <a:t>Commas </a:t>
            </a:r>
          </a:p>
          <a:p>
            <a:endParaRPr lang="en-GB" sz="2200" b="1" dirty="0">
              <a:solidFill>
                <a:srgbClr val="002060"/>
              </a:solidFill>
            </a:endParaRPr>
          </a:p>
          <a:p>
            <a:r>
              <a:rPr lang="en-GB" sz="2200" b="1" dirty="0" smtClean="0">
                <a:solidFill>
                  <a:srgbClr val="002060"/>
                </a:solidFill>
              </a:rPr>
              <a:t>Passive voice </a:t>
            </a:r>
          </a:p>
          <a:p>
            <a:endParaRPr lang="en-GB" sz="2200" b="1" dirty="0">
              <a:solidFill>
                <a:srgbClr val="002060"/>
              </a:solidFill>
            </a:endParaRPr>
          </a:p>
          <a:p>
            <a:r>
              <a:rPr lang="en-GB" sz="2200" b="1" dirty="0" smtClean="0">
                <a:solidFill>
                  <a:srgbClr val="002060"/>
                </a:solidFill>
              </a:rPr>
              <a:t>Colons </a:t>
            </a:r>
          </a:p>
          <a:p>
            <a:endParaRPr lang="en-GB" sz="2200" b="1" dirty="0">
              <a:solidFill>
                <a:srgbClr val="002060"/>
              </a:solidFill>
            </a:endParaRPr>
          </a:p>
          <a:p>
            <a:r>
              <a:rPr lang="en-GB" sz="2200" b="1" dirty="0" smtClean="0">
                <a:solidFill>
                  <a:srgbClr val="002060"/>
                </a:solidFill>
              </a:rPr>
              <a:t>Ellipsis </a:t>
            </a:r>
          </a:p>
          <a:p>
            <a:endParaRPr lang="en-GB" sz="2200" b="1" dirty="0">
              <a:solidFill>
                <a:srgbClr val="002060"/>
              </a:solidFill>
            </a:endParaRPr>
          </a:p>
          <a:p>
            <a:r>
              <a:rPr lang="en-GB" sz="2200" b="1" dirty="0" smtClean="0">
                <a:solidFill>
                  <a:srgbClr val="002060"/>
                </a:solidFill>
              </a:rPr>
              <a:t>Subordinate clauses </a:t>
            </a:r>
          </a:p>
          <a:p>
            <a:endParaRPr lang="en-GB" sz="2200" b="1" dirty="0">
              <a:solidFill>
                <a:srgbClr val="002060"/>
              </a:solidFill>
            </a:endParaRPr>
          </a:p>
          <a:p>
            <a:r>
              <a:rPr lang="en-GB" sz="2200" b="1" dirty="0" smtClean="0">
                <a:solidFill>
                  <a:srgbClr val="002060"/>
                </a:solidFill>
              </a:rPr>
              <a:t>Relative clauses </a:t>
            </a:r>
          </a:p>
          <a:p>
            <a:endParaRPr lang="en-GB" sz="2200" b="1" dirty="0">
              <a:solidFill>
                <a:srgbClr val="002060"/>
              </a:solidFill>
            </a:endParaRPr>
          </a:p>
          <a:p>
            <a:r>
              <a:rPr lang="en-GB" sz="2200" b="1" dirty="0" smtClean="0">
                <a:solidFill>
                  <a:srgbClr val="002060"/>
                </a:solidFill>
              </a:rPr>
              <a:t>Conjunctions </a:t>
            </a:r>
          </a:p>
          <a:p>
            <a:endParaRPr lang="en-GB" sz="2200" b="1" dirty="0">
              <a:solidFill>
                <a:srgbClr val="002060"/>
              </a:solidFill>
            </a:endParaRPr>
          </a:p>
          <a:p>
            <a:r>
              <a:rPr lang="en-GB" sz="2200" b="1" dirty="0" smtClean="0">
                <a:solidFill>
                  <a:srgbClr val="002060"/>
                </a:solidFill>
              </a:rPr>
              <a:t>Co-ordinating conjunctions</a:t>
            </a:r>
          </a:p>
          <a:p>
            <a:endParaRPr lang="en-GB" sz="2200" b="1" dirty="0">
              <a:solidFill>
                <a:srgbClr val="002060"/>
              </a:solidFill>
            </a:endParaRPr>
          </a:p>
          <a:p>
            <a:endParaRPr lang="en-GB" sz="2200" b="1" dirty="0">
              <a:solidFill>
                <a:srgbClr val="00206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784852" y="1298627"/>
            <a:ext cx="3271688" cy="6524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 smtClean="0">
                <a:solidFill>
                  <a:srgbClr val="00B0F0"/>
                </a:solidFill>
              </a:rPr>
              <a:t>Inverted commas </a:t>
            </a:r>
          </a:p>
          <a:p>
            <a:endParaRPr lang="en-GB" sz="2200" b="1" dirty="0">
              <a:solidFill>
                <a:srgbClr val="00B0F0"/>
              </a:solidFill>
            </a:endParaRPr>
          </a:p>
          <a:p>
            <a:r>
              <a:rPr lang="en-GB" sz="2200" b="1" dirty="0" smtClean="0">
                <a:solidFill>
                  <a:srgbClr val="00B0F0"/>
                </a:solidFill>
              </a:rPr>
              <a:t>Adverbials </a:t>
            </a:r>
          </a:p>
          <a:p>
            <a:endParaRPr lang="en-GB" sz="2200" b="1" dirty="0">
              <a:solidFill>
                <a:srgbClr val="00B0F0"/>
              </a:solidFill>
            </a:endParaRPr>
          </a:p>
          <a:p>
            <a:r>
              <a:rPr lang="en-GB" sz="2200" b="1" dirty="0" smtClean="0">
                <a:solidFill>
                  <a:srgbClr val="00B0F0"/>
                </a:solidFill>
              </a:rPr>
              <a:t>Fronted adverbials </a:t>
            </a:r>
          </a:p>
          <a:p>
            <a:endParaRPr lang="en-GB" sz="2200" b="1" dirty="0">
              <a:solidFill>
                <a:srgbClr val="00B0F0"/>
              </a:solidFill>
            </a:endParaRPr>
          </a:p>
          <a:p>
            <a:r>
              <a:rPr lang="en-GB" sz="2200" b="1" dirty="0" smtClean="0">
                <a:solidFill>
                  <a:srgbClr val="00B0F0"/>
                </a:solidFill>
              </a:rPr>
              <a:t>Synonym  </a:t>
            </a:r>
          </a:p>
          <a:p>
            <a:endParaRPr lang="en-GB" sz="2200" b="1" dirty="0">
              <a:solidFill>
                <a:srgbClr val="00B0F0"/>
              </a:solidFill>
            </a:endParaRPr>
          </a:p>
          <a:p>
            <a:r>
              <a:rPr lang="en-GB" sz="2200" b="1" dirty="0" smtClean="0">
                <a:solidFill>
                  <a:srgbClr val="00B0F0"/>
                </a:solidFill>
              </a:rPr>
              <a:t>Antonym </a:t>
            </a:r>
          </a:p>
          <a:p>
            <a:endParaRPr lang="en-GB" sz="2200" b="1" dirty="0">
              <a:solidFill>
                <a:srgbClr val="00B0F0"/>
              </a:solidFill>
            </a:endParaRPr>
          </a:p>
          <a:p>
            <a:r>
              <a:rPr lang="en-GB" sz="2200" b="1" dirty="0" smtClean="0">
                <a:solidFill>
                  <a:srgbClr val="00B0F0"/>
                </a:solidFill>
              </a:rPr>
              <a:t>preposition</a:t>
            </a:r>
          </a:p>
          <a:p>
            <a:endParaRPr lang="en-GB" sz="2200" b="1" dirty="0">
              <a:solidFill>
                <a:srgbClr val="00B0F0"/>
              </a:solidFill>
            </a:endParaRPr>
          </a:p>
          <a:p>
            <a:r>
              <a:rPr lang="en-GB" sz="2200" b="1" dirty="0" smtClean="0">
                <a:solidFill>
                  <a:srgbClr val="00B0F0"/>
                </a:solidFill>
              </a:rPr>
              <a:t>Formality </a:t>
            </a:r>
          </a:p>
          <a:p>
            <a:endParaRPr lang="en-GB" sz="2200" b="1" dirty="0">
              <a:solidFill>
                <a:srgbClr val="00B0F0"/>
              </a:solidFill>
            </a:endParaRPr>
          </a:p>
          <a:p>
            <a:r>
              <a:rPr lang="en-GB" sz="2200" b="1" dirty="0" smtClean="0">
                <a:solidFill>
                  <a:srgbClr val="00B0F0"/>
                </a:solidFill>
              </a:rPr>
              <a:t>paragraphs</a:t>
            </a:r>
          </a:p>
          <a:p>
            <a:endParaRPr lang="en-GB" sz="2200" b="1" dirty="0">
              <a:solidFill>
                <a:srgbClr val="00B0F0"/>
              </a:solidFill>
            </a:endParaRPr>
          </a:p>
          <a:p>
            <a:endParaRPr lang="en-GB" sz="2200" b="1" dirty="0" smtClean="0">
              <a:solidFill>
                <a:srgbClr val="00B0F0"/>
              </a:solidFill>
            </a:endParaRPr>
          </a:p>
          <a:p>
            <a:endParaRPr lang="en-GB" sz="2200" b="1" dirty="0">
              <a:solidFill>
                <a:srgbClr val="00B0F0"/>
              </a:solidFill>
            </a:endParaRPr>
          </a:p>
          <a:p>
            <a:endParaRPr lang="en-GB" sz="22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18030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"/>
          <p:cNvSpPr txBox="1"/>
          <p:nvPr/>
        </p:nvSpPr>
        <p:spPr>
          <a:xfrm>
            <a:off x="-1076410" y="-240632"/>
            <a:ext cx="13653419" cy="1636154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06000"/>
              </a:lnSpc>
              <a:spcAft>
                <a:spcPts val="800"/>
              </a:spcAft>
            </a:pPr>
            <a:r>
              <a:rPr lang="en-GB" sz="9600" b="1" dirty="0" smtClean="0">
                <a:ln w="12700" cap="flat" cmpd="sng" algn="ctr">
                  <a:noFill/>
                  <a:prstDash val="solid"/>
                  <a:round/>
                </a:ln>
                <a:solidFill>
                  <a:srgbClr val="002060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English from Year 3 to 6  </a:t>
            </a:r>
            <a:endParaRPr lang="en-GB" sz="1200" dirty="0">
              <a:ln w="12700" cap="flat" cmpd="sng" algn="ctr">
                <a:noFill/>
                <a:prstDash val="solid"/>
                <a:round/>
              </a:ln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8763" y="1913521"/>
            <a:ext cx="9188049" cy="3973931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374765" y="1010801"/>
            <a:ext cx="491192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 smtClean="0">
                <a:latin typeface="Impact" panose="020B0806030902050204" pitchFamily="34" charset="0"/>
              </a:rPr>
              <a:t>Punctuation devices</a:t>
            </a:r>
            <a:endParaRPr lang="en-GB" sz="4400" dirty="0">
              <a:latin typeface="Impact" panose="020B080603090205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0" y="1780242"/>
            <a:ext cx="157212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Full stops </a:t>
            </a:r>
          </a:p>
          <a:p>
            <a:endParaRPr lang="en-GB" dirty="0"/>
          </a:p>
          <a:p>
            <a:r>
              <a:rPr lang="en-GB" dirty="0" smtClean="0"/>
              <a:t>Commas</a:t>
            </a:r>
          </a:p>
          <a:p>
            <a:endParaRPr lang="en-GB" dirty="0"/>
          </a:p>
          <a:p>
            <a:r>
              <a:rPr lang="en-GB" dirty="0" smtClean="0"/>
              <a:t>Inverted commas (speech marks)</a:t>
            </a:r>
          </a:p>
          <a:p>
            <a:endParaRPr lang="en-GB" dirty="0"/>
          </a:p>
          <a:p>
            <a:r>
              <a:rPr lang="en-GB" dirty="0" smtClean="0"/>
              <a:t>Question marks</a:t>
            </a:r>
          </a:p>
          <a:p>
            <a:endParaRPr lang="en-GB" dirty="0"/>
          </a:p>
          <a:p>
            <a:r>
              <a:rPr lang="en-GB" dirty="0" smtClean="0"/>
              <a:t>Exclamation marks </a:t>
            </a:r>
          </a:p>
          <a:p>
            <a:endParaRPr lang="en-GB" dirty="0"/>
          </a:p>
          <a:p>
            <a:r>
              <a:rPr lang="en-GB" dirty="0" smtClean="0"/>
              <a:t>Apostrophes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10619874" y="1913521"/>
            <a:ext cx="157212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Brackets </a:t>
            </a:r>
          </a:p>
          <a:p>
            <a:endParaRPr lang="en-GB" dirty="0"/>
          </a:p>
          <a:p>
            <a:r>
              <a:rPr lang="en-GB" dirty="0" smtClean="0"/>
              <a:t>Dashes</a:t>
            </a:r>
          </a:p>
          <a:p>
            <a:endParaRPr lang="en-GB" dirty="0"/>
          </a:p>
          <a:p>
            <a:r>
              <a:rPr lang="en-GB" dirty="0" smtClean="0"/>
              <a:t>Hyphen </a:t>
            </a:r>
          </a:p>
          <a:p>
            <a:endParaRPr lang="en-GB" dirty="0"/>
          </a:p>
          <a:p>
            <a:r>
              <a:rPr lang="en-GB" dirty="0" smtClean="0"/>
              <a:t>Colon </a:t>
            </a:r>
          </a:p>
          <a:p>
            <a:endParaRPr lang="en-GB" dirty="0"/>
          </a:p>
          <a:p>
            <a:r>
              <a:rPr lang="en-GB" dirty="0" smtClean="0"/>
              <a:t>Semi-colons</a:t>
            </a:r>
          </a:p>
          <a:p>
            <a:endParaRPr lang="en-GB" dirty="0"/>
          </a:p>
          <a:p>
            <a:r>
              <a:rPr lang="en-GB" dirty="0" smtClean="0"/>
              <a:t>Ellipsis</a:t>
            </a:r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*() and – aka parenthesis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571522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"/>
          <p:cNvSpPr txBox="1"/>
          <p:nvPr/>
        </p:nvSpPr>
        <p:spPr>
          <a:xfrm>
            <a:off x="-1076410" y="-240632"/>
            <a:ext cx="13653419" cy="1636154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06000"/>
              </a:lnSpc>
              <a:spcAft>
                <a:spcPts val="800"/>
              </a:spcAft>
            </a:pPr>
            <a:r>
              <a:rPr lang="en-GB" sz="9600" b="1" dirty="0" smtClean="0">
                <a:ln w="12700" cap="flat" cmpd="sng" algn="ctr">
                  <a:noFill/>
                  <a:prstDash val="solid"/>
                  <a:round/>
                </a:ln>
                <a:solidFill>
                  <a:srgbClr val="002060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English from Year 3 to 6  </a:t>
            </a:r>
            <a:endParaRPr lang="en-GB" sz="1200" dirty="0">
              <a:ln w="12700" cap="flat" cmpd="sng" algn="ctr">
                <a:noFill/>
                <a:prstDash val="solid"/>
                <a:round/>
              </a:ln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888112" y="1010801"/>
            <a:ext cx="434766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 smtClean="0">
                <a:latin typeface="Impact" panose="020B0806030902050204" pitchFamily="34" charset="0"/>
              </a:rPr>
              <a:t>Language devices</a:t>
            </a:r>
            <a:endParaRPr lang="en-GB" sz="4400" dirty="0">
              <a:latin typeface="Impact" panose="020B080603090205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4238" y="1780242"/>
            <a:ext cx="9732707" cy="4780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80577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92505" y="192505"/>
            <a:ext cx="3064042" cy="1384995"/>
          </a:xfrm>
          <a:prstGeom prst="rect">
            <a:avLst/>
          </a:prstGeom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en-GB" sz="2800" dirty="0" smtClean="0">
              <a:latin typeface="Impact" panose="020B0806030902050204" pitchFamily="34" charset="0"/>
            </a:endParaRPr>
          </a:p>
          <a:p>
            <a:pPr algn="ctr"/>
            <a:r>
              <a:rPr lang="en-GB" sz="2800" dirty="0" smtClean="0">
                <a:latin typeface="Impact" panose="020B0806030902050204" pitchFamily="34" charset="0"/>
              </a:rPr>
              <a:t>Nouns </a:t>
            </a:r>
          </a:p>
          <a:p>
            <a:pPr algn="ctr"/>
            <a:endParaRPr lang="en-GB" sz="2800" dirty="0">
              <a:latin typeface="Impact" panose="020B080603090205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92505" y="1844842"/>
            <a:ext cx="3064042" cy="1384995"/>
          </a:xfrm>
          <a:prstGeom prst="rect">
            <a:avLst/>
          </a:prstGeom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en-GB" sz="2800" dirty="0" smtClean="0">
              <a:latin typeface="Impact" panose="020B0806030902050204" pitchFamily="34" charset="0"/>
            </a:endParaRPr>
          </a:p>
          <a:p>
            <a:pPr algn="ctr"/>
            <a:r>
              <a:rPr lang="en-GB" sz="2800" dirty="0" smtClean="0">
                <a:latin typeface="Impact" panose="020B0806030902050204" pitchFamily="34" charset="0"/>
              </a:rPr>
              <a:t>Adjectives</a:t>
            </a:r>
          </a:p>
          <a:p>
            <a:pPr algn="ctr"/>
            <a:endParaRPr lang="en-GB" sz="2800" dirty="0">
              <a:latin typeface="Impact" panose="020B080603090205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92505" y="3497179"/>
            <a:ext cx="3064042" cy="1384995"/>
          </a:xfrm>
          <a:prstGeom prst="rect">
            <a:avLst/>
          </a:prstGeom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en-GB" sz="2800" dirty="0" smtClean="0">
              <a:latin typeface="Impact" panose="020B0806030902050204" pitchFamily="34" charset="0"/>
            </a:endParaRPr>
          </a:p>
          <a:p>
            <a:pPr algn="ctr"/>
            <a:r>
              <a:rPr lang="en-GB" sz="2800" dirty="0">
                <a:latin typeface="Impact" panose="020B0806030902050204" pitchFamily="34" charset="0"/>
              </a:rPr>
              <a:t>A</a:t>
            </a:r>
            <a:r>
              <a:rPr lang="en-GB" sz="2800" dirty="0" smtClean="0">
                <a:latin typeface="Impact" panose="020B0806030902050204" pitchFamily="34" charset="0"/>
              </a:rPr>
              <a:t>dverbs</a:t>
            </a:r>
          </a:p>
          <a:p>
            <a:pPr algn="ctr"/>
            <a:endParaRPr lang="en-GB" sz="2800" dirty="0">
              <a:latin typeface="Impact" panose="020B080603090205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92505" y="5106764"/>
            <a:ext cx="3064042" cy="1384995"/>
          </a:xfrm>
          <a:prstGeom prst="rect">
            <a:avLst/>
          </a:prstGeom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en-GB" sz="2800" dirty="0" smtClean="0">
              <a:latin typeface="Impact" panose="020B0806030902050204" pitchFamily="34" charset="0"/>
            </a:endParaRPr>
          </a:p>
          <a:p>
            <a:pPr algn="ctr"/>
            <a:r>
              <a:rPr lang="en-GB" sz="2800" dirty="0" smtClean="0">
                <a:latin typeface="Impact" panose="020B0806030902050204" pitchFamily="34" charset="0"/>
              </a:rPr>
              <a:t>Verbs</a:t>
            </a:r>
          </a:p>
          <a:p>
            <a:pPr algn="ctr"/>
            <a:endParaRPr lang="en-GB" sz="2800" dirty="0">
              <a:latin typeface="Impact" panose="020B080603090205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911389" y="192505"/>
            <a:ext cx="3064042" cy="1384995"/>
          </a:xfrm>
          <a:prstGeom prst="rect">
            <a:avLst/>
          </a:prstGeom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en-GB" sz="2800" dirty="0" smtClean="0">
              <a:latin typeface="Impact" panose="020B0806030902050204" pitchFamily="34" charset="0"/>
            </a:endParaRPr>
          </a:p>
          <a:p>
            <a:pPr algn="ctr"/>
            <a:r>
              <a:rPr lang="en-GB" sz="2800" dirty="0" smtClean="0">
                <a:latin typeface="Impact" panose="020B0806030902050204" pitchFamily="34" charset="0"/>
              </a:rPr>
              <a:t>prepositions </a:t>
            </a:r>
          </a:p>
          <a:p>
            <a:pPr algn="ctr"/>
            <a:endParaRPr lang="en-GB" sz="2800" dirty="0">
              <a:latin typeface="Impact" panose="020B080603090205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911389" y="1844842"/>
            <a:ext cx="3064042" cy="1384995"/>
          </a:xfrm>
          <a:prstGeom prst="rect">
            <a:avLst/>
          </a:prstGeom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en-GB" sz="2800" dirty="0" smtClean="0">
              <a:latin typeface="Impact" panose="020B0806030902050204" pitchFamily="34" charset="0"/>
            </a:endParaRPr>
          </a:p>
          <a:p>
            <a:pPr algn="ctr"/>
            <a:r>
              <a:rPr lang="en-GB" sz="2800" dirty="0" smtClean="0">
                <a:latin typeface="Impact" panose="020B0806030902050204" pitchFamily="34" charset="0"/>
              </a:rPr>
              <a:t>similes</a:t>
            </a:r>
          </a:p>
          <a:p>
            <a:pPr algn="ctr"/>
            <a:endParaRPr lang="en-GB" sz="2800" dirty="0">
              <a:latin typeface="Impact" panose="020B080603090205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911389" y="3497179"/>
            <a:ext cx="3064042" cy="1384995"/>
          </a:xfrm>
          <a:prstGeom prst="rect">
            <a:avLst/>
          </a:prstGeom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en-GB" sz="2800" dirty="0" smtClean="0">
              <a:latin typeface="Impact" panose="020B0806030902050204" pitchFamily="34" charset="0"/>
            </a:endParaRPr>
          </a:p>
          <a:p>
            <a:pPr algn="ctr"/>
            <a:r>
              <a:rPr lang="en-GB" sz="2800" dirty="0">
                <a:latin typeface="Impact" panose="020B0806030902050204" pitchFamily="34" charset="0"/>
              </a:rPr>
              <a:t>m</a:t>
            </a:r>
            <a:r>
              <a:rPr lang="en-GB" sz="2800" dirty="0" smtClean="0">
                <a:latin typeface="Impact" panose="020B0806030902050204" pitchFamily="34" charset="0"/>
              </a:rPr>
              <a:t>etaphors</a:t>
            </a:r>
          </a:p>
          <a:p>
            <a:pPr algn="ctr"/>
            <a:endParaRPr lang="en-GB" sz="2800" dirty="0" smtClean="0">
              <a:latin typeface="Impact" panose="020B080603090205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911389" y="5106764"/>
            <a:ext cx="3064042" cy="1384995"/>
          </a:xfrm>
          <a:prstGeom prst="rect">
            <a:avLst/>
          </a:prstGeom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en-GB" sz="2800" dirty="0" smtClean="0">
              <a:latin typeface="Impact" panose="020B0806030902050204" pitchFamily="34" charset="0"/>
            </a:endParaRPr>
          </a:p>
          <a:p>
            <a:pPr algn="ctr"/>
            <a:r>
              <a:rPr lang="en-GB" sz="2800" dirty="0" smtClean="0">
                <a:latin typeface="Impact" panose="020B0806030902050204" pitchFamily="34" charset="0"/>
              </a:rPr>
              <a:t>personification</a:t>
            </a:r>
          </a:p>
          <a:p>
            <a:pPr algn="ctr"/>
            <a:endParaRPr lang="en-GB" sz="2800" dirty="0">
              <a:latin typeface="Impact" panose="020B080603090205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457073" y="202708"/>
            <a:ext cx="5253790" cy="707886"/>
          </a:xfrm>
          <a:prstGeom prst="rect">
            <a:avLst/>
          </a:prstGeom>
          <a:ln w="57150">
            <a:solidFill>
              <a:srgbClr val="92D05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b="1" dirty="0" smtClean="0">
                <a:latin typeface="+mj-lt"/>
              </a:rPr>
              <a:t>A word that tells you the location of an person, place or thing. </a:t>
            </a:r>
            <a:endParaRPr lang="en-GB" sz="2000" b="1" dirty="0">
              <a:latin typeface="+mj-lt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457073" y="1045422"/>
            <a:ext cx="5253790" cy="369332"/>
          </a:xfrm>
          <a:prstGeom prst="rect">
            <a:avLst/>
          </a:prstGeom>
          <a:ln w="57150">
            <a:solidFill>
              <a:srgbClr val="92D05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latin typeface="+mj-lt"/>
              </a:rPr>
              <a:t>Words that describe an object, place, person or thing. </a:t>
            </a:r>
            <a:endParaRPr lang="en-GB" b="1" dirty="0">
              <a:latin typeface="+mj-lt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457073" y="1596229"/>
            <a:ext cx="5253790" cy="400110"/>
          </a:xfrm>
          <a:prstGeom prst="rect">
            <a:avLst/>
          </a:prstGeom>
          <a:ln w="57150">
            <a:solidFill>
              <a:srgbClr val="92D05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b="1" dirty="0" smtClean="0">
                <a:latin typeface="+mj-lt"/>
              </a:rPr>
              <a:t>A word that describes an action (it may end in </a:t>
            </a:r>
            <a:r>
              <a:rPr lang="en-GB" sz="2000" b="1" dirty="0" err="1" smtClean="0">
                <a:latin typeface="+mj-lt"/>
              </a:rPr>
              <a:t>ly</a:t>
            </a:r>
            <a:r>
              <a:rPr lang="en-GB" sz="2000" b="1" dirty="0" smtClean="0">
                <a:latin typeface="+mj-lt"/>
              </a:rPr>
              <a:t>).</a:t>
            </a:r>
            <a:endParaRPr lang="en-GB" sz="2000" b="1" dirty="0">
              <a:latin typeface="+mj-lt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457073" y="2256643"/>
            <a:ext cx="5253790" cy="400110"/>
          </a:xfrm>
          <a:prstGeom prst="rect">
            <a:avLst/>
          </a:prstGeom>
          <a:ln w="57150">
            <a:solidFill>
              <a:srgbClr val="92D05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b="1" dirty="0" smtClean="0">
                <a:latin typeface="+mj-lt"/>
              </a:rPr>
              <a:t>Compares one thing to another using like or as.</a:t>
            </a:r>
            <a:endParaRPr lang="en-GB" sz="2000" b="1" dirty="0">
              <a:latin typeface="+mj-lt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457073" y="3834062"/>
            <a:ext cx="5253790" cy="400110"/>
          </a:xfrm>
          <a:prstGeom prst="rect">
            <a:avLst/>
          </a:prstGeom>
          <a:ln w="57150">
            <a:solidFill>
              <a:srgbClr val="92D05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b="1" dirty="0" smtClean="0">
                <a:latin typeface="+mj-lt"/>
              </a:rPr>
              <a:t>Action or doing words.  </a:t>
            </a:r>
            <a:endParaRPr lang="en-GB" sz="2000" b="1" dirty="0">
              <a:latin typeface="+mj-lt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457073" y="4494476"/>
            <a:ext cx="5253790" cy="400110"/>
          </a:xfrm>
          <a:prstGeom prst="rect">
            <a:avLst/>
          </a:prstGeom>
          <a:ln w="57150">
            <a:solidFill>
              <a:srgbClr val="92D05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b="1" dirty="0" smtClean="0">
                <a:latin typeface="+mj-lt"/>
              </a:rPr>
              <a:t>Giving something natural human features. </a:t>
            </a:r>
            <a:endParaRPr lang="en-GB" sz="2000" b="1" dirty="0">
              <a:latin typeface="+mj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457073" y="5237787"/>
            <a:ext cx="5253790" cy="400110"/>
          </a:xfrm>
          <a:prstGeom prst="rect">
            <a:avLst/>
          </a:prstGeom>
          <a:ln w="57150">
            <a:solidFill>
              <a:srgbClr val="92D05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b="1" dirty="0" smtClean="0">
                <a:latin typeface="+mj-lt"/>
              </a:rPr>
              <a:t>An object, a place, a person, a thing. </a:t>
            </a:r>
            <a:endParaRPr lang="en-GB" sz="2000" b="1" dirty="0">
              <a:latin typeface="+mj-lt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457073" y="5898201"/>
            <a:ext cx="5253790" cy="707886"/>
          </a:xfrm>
          <a:prstGeom prst="rect">
            <a:avLst/>
          </a:prstGeom>
          <a:ln w="57150">
            <a:solidFill>
              <a:srgbClr val="92D05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b="1" dirty="0" smtClean="0">
                <a:latin typeface="+mj-lt"/>
              </a:rPr>
              <a:t>Figure of speech- not literally true but helps explain through a comparison. </a:t>
            </a:r>
            <a:endParaRPr lang="en-GB" sz="2000" b="1" dirty="0">
              <a:latin typeface="+mj-lt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3382119" y="2756844"/>
            <a:ext cx="540369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 smtClean="0">
                <a:latin typeface="Impact" panose="020B0806030902050204" pitchFamily="34" charset="0"/>
              </a:rPr>
              <a:t>Can you match the definitions to their meaning? </a:t>
            </a:r>
            <a:endParaRPr lang="en-GB" sz="3200" dirty="0"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66806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92316" y="2801435"/>
            <a:ext cx="3007895" cy="954107"/>
          </a:xfrm>
          <a:prstGeom prst="rect">
            <a:avLst/>
          </a:prstGeom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Impact" panose="020B0806030902050204" pitchFamily="34" charset="0"/>
              </a:rPr>
              <a:t>Nouns </a:t>
            </a:r>
          </a:p>
          <a:p>
            <a:pPr algn="ctr"/>
            <a:endParaRPr lang="en-GB" sz="2800" dirty="0">
              <a:latin typeface="Impact" panose="020B080603090205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6463" y="946482"/>
            <a:ext cx="3064042" cy="1384995"/>
          </a:xfrm>
          <a:prstGeom prst="rect">
            <a:avLst/>
          </a:prstGeom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en-GB" sz="2800" dirty="0" smtClean="0">
              <a:latin typeface="Impact" panose="020B0806030902050204" pitchFamily="34" charset="0"/>
            </a:endParaRPr>
          </a:p>
          <a:p>
            <a:pPr algn="ctr"/>
            <a:r>
              <a:rPr lang="en-GB" sz="2800" dirty="0" smtClean="0">
                <a:latin typeface="Impact" panose="020B0806030902050204" pitchFamily="34" charset="0"/>
              </a:rPr>
              <a:t>Adjectives</a:t>
            </a:r>
          </a:p>
          <a:p>
            <a:pPr algn="ctr"/>
            <a:endParaRPr lang="en-GB" sz="2800" dirty="0">
              <a:latin typeface="Impact" panose="020B080603090205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6463" y="3049566"/>
            <a:ext cx="3064042" cy="954107"/>
          </a:xfrm>
          <a:prstGeom prst="rect">
            <a:avLst/>
          </a:prstGeom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Impact" panose="020B0806030902050204" pitchFamily="34" charset="0"/>
              </a:rPr>
              <a:t>Adverbs</a:t>
            </a:r>
          </a:p>
          <a:p>
            <a:pPr algn="ctr"/>
            <a:endParaRPr lang="en-GB" sz="2800" dirty="0">
              <a:latin typeface="Impact" panose="020B080603090205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92505" y="5106764"/>
            <a:ext cx="3064042" cy="1384995"/>
          </a:xfrm>
          <a:prstGeom prst="rect">
            <a:avLst/>
          </a:prstGeom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en-GB" sz="2800" dirty="0" smtClean="0">
              <a:latin typeface="Impact" panose="020B0806030902050204" pitchFamily="34" charset="0"/>
            </a:endParaRPr>
          </a:p>
          <a:p>
            <a:pPr algn="ctr"/>
            <a:r>
              <a:rPr lang="en-GB" sz="2800" dirty="0" smtClean="0">
                <a:latin typeface="Impact" panose="020B0806030902050204" pitchFamily="34" charset="0"/>
              </a:rPr>
              <a:t>Verbs</a:t>
            </a:r>
          </a:p>
          <a:p>
            <a:pPr algn="ctr"/>
            <a:endParaRPr lang="en-GB" sz="2800" dirty="0">
              <a:latin typeface="Impact" panose="020B080603090205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92316" y="449286"/>
            <a:ext cx="3064042" cy="1384995"/>
          </a:xfrm>
          <a:prstGeom prst="rect">
            <a:avLst/>
          </a:prstGeom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en-GB" sz="2800" dirty="0" smtClean="0">
              <a:latin typeface="Impact" panose="020B0806030902050204" pitchFamily="34" charset="0"/>
            </a:endParaRPr>
          </a:p>
          <a:p>
            <a:pPr algn="ctr"/>
            <a:r>
              <a:rPr lang="en-GB" sz="2800" dirty="0" smtClean="0">
                <a:latin typeface="Impact" panose="020B0806030902050204" pitchFamily="34" charset="0"/>
              </a:rPr>
              <a:t>prepositions </a:t>
            </a:r>
          </a:p>
          <a:p>
            <a:pPr algn="ctr"/>
            <a:endParaRPr lang="en-GB" sz="2800" dirty="0">
              <a:latin typeface="Impact" panose="020B080603090205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895347" y="850228"/>
            <a:ext cx="3064042" cy="1384995"/>
          </a:xfrm>
          <a:prstGeom prst="rect">
            <a:avLst/>
          </a:prstGeom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en-GB" sz="2800" dirty="0" smtClean="0">
              <a:latin typeface="Impact" panose="020B0806030902050204" pitchFamily="34" charset="0"/>
            </a:endParaRPr>
          </a:p>
          <a:p>
            <a:pPr algn="ctr"/>
            <a:r>
              <a:rPr lang="en-GB" sz="2800" dirty="0" smtClean="0">
                <a:latin typeface="Impact" panose="020B0806030902050204" pitchFamily="34" charset="0"/>
              </a:rPr>
              <a:t>similes</a:t>
            </a:r>
          </a:p>
          <a:p>
            <a:pPr algn="ctr"/>
            <a:endParaRPr lang="en-GB" sz="2800" dirty="0">
              <a:latin typeface="Impact" panose="020B080603090205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943473" y="3395923"/>
            <a:ext cx="3064042" cy="1384995"/>
          </a:xfrm>
          <a:prstGeom prst="rect">
            <a:avLst/>
          </a:prstGeom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en-GB" sz="2800" dirty="0" smtClean="0">
              <a:latin typeface="Impact" panose="020B0806030902050204" pitchFamily="34" charset="0"/>
            </a:endParaRPr>
          </a:p>
          <a:p>
            <a:pPr algn="ctr"/>
            <a:r>
              <a:rPr lang="en-GB" sz="2800" dirty="0">
                <a:latin typeface="Impact" panose="020B0806030902050204" pitchFamily="34" charset="0"/>
              </a:rPr>
              <a:t>m</a:t>
            </a:r>
            <a:r>
              <a:rPr lang="en-GB" sz="2800" dirty="0" smtClean="0">
                <a:latin typeface="Impact" panose="020B0806030902050204" pitchFamily="34" charset="0"/>
              </a:rPr>
              <a:t>etaphors</a:t>
            </a:r>
          </a:p>
          <a:p>
            <a:pPr algn="ctr"/>
            <a:endParaRPr lang="en-GB" sz="2800" dirty="0" smtClean="0">
              <a:latin typeface="Impact" panose="020B080603090205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551947" y="4882174"/>
            <a:ext cx="3064042" cy="1384995"/>
          </a:xfrm>
          <a:prstGeom prst="rect">
            <a:avLst/>
          </a:prstGeom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en-GB" sz="2800" dirty="0" smtClean="0">
              <a:latin typeface="Impact" panose="020B0806030902050204" pitchFamily="34" charset="0"/>
            </a:endParaRPr>
          </a:p>
          <a:p>
            <a:pPr algn="ctr"/>
            <a:r>
              <a:rPr lang="en-GB" sz="2800" dirty="0" smtClean="0">
                <a:latin typeface="Impact" panose="020B0806030902050204" pitchFamily="34" charset="0"/>
              </a:rPr>
              <a:t>personification</a:t>
            </a:r>
          </a:p>
          <a:p>
            <a:pPr algn="ctr"/>
            <a:endParaRPr lang="en-GB" sz="2800" dirty="0">
              <a:latin typeface="Impact" panose="020B080603090205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692316" y="1495727"/>
            <a:ext cx="3064042" cy="1015663"/>
          </a:xfrm>
          <a:prstGeom prst="rect">
            <a:avLst/>
          </a:prstGeom>
          <a:ln w="57150">
            <a:solidFill>
              <a:srgbClr val="92D05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b="1" dirty="0" smtClean="0">
                <a:latin typeface="+mj-lt"/>
              </a:rPr>
              <a:t>A word that tells you the location of an person, place or thing. </a:t>
            </a:r>
            <a:endParaRPr lang="en-GB" sz="2000" b="1" dirty="0">
              <a:latin typeface="+mj-lt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76463" y="1947842"/>
            <a:ext cx="3064042" cy="646331"/>
          </a:xfrm>
          <a:prstGeom prst="rect">
            <a:avLst/>
          </a:prstGeom>
          <a:ln w="57150">
            <a:solidFill>
              <a:srgbClr val="92D05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latin typeface="+mj-lt"/>
              </a:rPr>
              <a:t>Words that describe an object, place, person or thing. </a:t>
            </a:r>
            <a:endParaRPr lang="en-GB" b="1" dirty="0">
              <a:latin typeface="+mj-lt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00526" y="3668640"/>
            <a:ext cx="3007895" cy="707886"/>
          </a:xfrm>
          <a:prstGeom prst="rect">
            <a:avLst/>
          </a:prstGeom>
          <a:ln w="57150">
            <a:solidFill>
              <a:srgbClr val="92D05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b="1" dirty="0" smtClean="0">
                <a:latin typeface="+mj-lt"/>
              </a:rPr>
              <a:t>A word that describes an action (it may end in </a:t>
            </a:r>
            <a:r>
              <a:rPr lang="en-GB" sz="2000" b="1" dirty="0" err="1" smtClean="0">
                <a:latin typeface="+mj-lt"/>
              </a:rPr>
              <a:t>ly</a:t>
            </a:r>
            <a:r>
              <a:rPr lang="en-GB" sz="2000" b="1" dirty="0" smtClean="0">
                <a:latin typeface="+mj-lt"/>
              </a:rPr>
              <a:t>).</a:t>
            </a:r>
            <a:endParaRPr lang="en-GB" sz="2000" b="1" dirty="0">
              <a:latin typeface="+mj-lt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895347" y="1850683"/>
            <a:ext cx="3064042" cy="707886"/>
          </a:xfrm>
          <a:prstGeom prst="rect">
            <a:avLst/>
          </a:prstGeom>
          <a:ln w="57150">
            <a:solidFill>
              <a:srgbClr val="92D05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b="1" dirty="0" smtClean="0">
                <a:latin typeface="+mj-lt"/>
              </a:rPr>
              <a:t>Compares one thing to another using like or as.</a:t>
            </a:r>
            <a:endParaRPr lang="en-GB" sz="2000" b="1" dirty="0">
              <a:latin typeface="+mj-lt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48652" y="6053830"/>
            <a:ext cx="2943727" cy="400110"/>
          </a:xfrm>
          <a:prstGeom prst="rect">
            <a:avLst/>
          </a:prstGeom>
          <a:ln w="57150">
            <a:solidFill>
              <a:srgbClr val="92D05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b="1" dirty="0" smtClean="0">
                <a:latin typeface="+mj-lt"/>
              </a:rPr>
              <a:t>Action or doing words.  </a:t>
            </a:r>
            <a:endParaRPr lang="en-GB" sz="2000" b="1" dirty="0">
              <a:latin typeface="+mj-lt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555957" y="5953802"/>
            <a:ext cx="3060032" cy="707886"/>
          </a:xfrm>
          <a:prstGeom prst="rect">
            <a:avLst/>
          </a:prstGeom>
          <a:ln w="57150">
            <a:solidFill>
              <a:srgbClr val="92D05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b="1" dirty="0" smtClean="0">
                <a:latin typeface="+mj-lt"/>
              </a:rPr>
              <a:t>Giving something natural human features. </a:t>
            </a:r>
            <a:endParaRPr lang="en-GB" sz="2000" b="1" dirty="0">
              <a:latin typeface="+mj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692316" y="3568206"/>
            <a:ext cx="3007895" cy="707886"/>
          </a:xfrm>
          <a:prstGeom prst="rect">
            <a:avLst/>
          </a:prstGeom>
          <a:ln w="57150">
            <a:solidFill>
              <a:srgbClr val="92D05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b="1" dirty="0" smtClean="0">
                <a:latin typeface="+mj-lt"/>
              </a:rPr>
              <a:t>An object, a place, a person, a thing. </a:t>
            </a:r>
            <a:endParaRPr lang="en-GB" sz="2000" b="1" dirty="0">
              <a:latin typeface="+mj-lt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943473" y="4430385"/>
            <a:ext cx="3064042" cy="1323439"/>
          </a:xfrm>
          <a:prstGeom prst="rect">
            <a:avLst/>
          </a:prstGeom>
          <a:ln w="57150">
            <a:solidFill>
              <a:srgbClr val="92D05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b="1" dirty="0" smtClean="0">
                <a:latin typeface="+mj-lt"/>
              </a:rPr>
              <a:t>Figure of speech- not literally true but helps explain through a comparison. </a:t>
            </a:r>
            <a:endParaRPr lang="en-GB" sz="20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7822188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"/>
          <p:cNvSpPr txBox="1"/>
          <p:nvPr/>
        </p:nvSpPr>
        <p:spPr>
          <a:xfrm>
            <a:off x="-1076410" y="-240632"/>
            <a:ext cx="13653419" cy="1636154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06000"/>
              </a:lnSpc>
              <a:spcAft>
                <a:spcPts val="800"/>
              </a:spcAft>
            </a:pPr>
            <a:r>
              <a:rPr lang="en-GB" sz="9600" b="1" dirty="0" smtClean="0">
                <a:ln w="12700" cap="flat" cmpd="sng" algn="ctr">
                  <a:noFill/>
                  <a:prstDash val="solid"/>
                  <a:round/>
                </a:ln>
                <a:solidFill>
                  <a:srgbClr val="002060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English from Year 3 to 6  </a:t>
            </a:r>
            <a:endParaRPr lang="en-GB" sz="1200" dirty="0">
              <a:ln w="12700" cap="flat" cmpd="sng" algn="ctr">
                <a:noFill/>
                <a:prstDash val="solid"/>
                <a:round/>
              </a:ln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888112" y="1010801"/>
            <a:ext cx="465223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 smtClean="0">
                <a:latin typeface="Impact" panose="020B0806030902050204" pitchFamily="34" charset="0"/>
              </a:rPr>
              <a:t>Sentence structure</a:t>
            </a:r>
            <a:endParaRPr lang="en-GB" sz="4400" dirty="0">
              <a:latin typeface="Impact" panose="020B080603090205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3262" y="1988506"/>
            <a:ext cx="9743636" cy="4332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74071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519747"/>
            <a:ext cx="12140772" cy="209005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6343" y="0"/>
            <a:ext cx="6508085" cy="451974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458232" y="0"/>
            <a:ext cx="18998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Impact" panose="020B0806030902050204" pitchFamily="34" charset="0"/>
              </a:rPr>
              <a:t>Year 4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9422" y="3596417"/>
            <a:ext cx="257750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Impact" panose="020B0806030902050204" pitchFamily="34" charset="0"/>
              </a:rPr>
              <a:t>Year 5/6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988968" y="256674"/>
            <a:ext cx="1106906" cy="46522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5129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1474" y="0"/>
            <a:ext cx="218521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erlin Sans FB Demi" panose="020E0802020502020306" pitchFamily="34" charset="0"/>
              </a:rPr>
              <a:t>Where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erlin Sans FB Demi" panose="020E0802020502020306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264798" y="0"/>
            <a:ext cx="196720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erlin Sans FB Demi" panose="020E0802020502020306" pitchFamily="34" charset="0"/>
              </a:rPr>
              <a:t>When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erlin Sans FB Demi" panose="020E0802020502020306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385071" y="0"/>
            <a:ext cx="159050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erlin Sans FB Demi" panose="020E0802020502020306" pitchFamily="34" charset="0"/>
              </a:rPr>
              <a:t>How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erlin Sans FB Demi" panose="020E0802020502020306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958046" y="0"/>
            <a:ext cx="78377" cy="704088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8591006" y="-182880"/>
            <a:ext cx="78377" cy="704088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/>
          <a:srcRect l="1546" t="8125" r="87694" b="15000"/>
          <a:stretch/>
        </p:blipFill>
        <p:spPr>
          <a:xfrm>
            <a:off x="8894049" y="923330"/>
            <a:ext cx="1306286" cy="1606731"/>
          </a:xfrm>
          <a:prstGeom prst="rect">
            <a:avLst/>
          </a:prstGeom>
          <a:ln w="38100" cap="sq">
            <a:solidFill>
              <a:srgbClr val="00B05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/>
          <a:srcRect l="25517" t="8125" r="65377" b="15000"/>
          <a:stretch/>
        </p:blipFill>
        <p:spPr>
          <a:xfrm>
            <a:off x="10627711" y="1861458"/>
            <a:ext cx="1105469" cy="1606731"/>
          </a:xfrm>
          <a:prstGeom prst="rect">
            <a:avLst/>
          </a:prstGeom>
          <a:ln w="38100" cap="sq">
            <a:solidFill>
              <a:srgbClr val="7030A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/>
          <a:srcRect l="37496" t="8125" r="50776" b="15000"/>
          <a:stretch/>
        </p:blipFill>
        <p:spPr>
          <a:xfrm>
            <a:off x="1471591" y="1058093"/>
            <a:ext cx="1423851" cy="1606731"/>
          </a:xfrm>
          <a:prstGeom prst="rect">
            <a:avLst/>
          </a:prstGeom>
          <a:ln w="38100" cap="sq">
            <a:solidFill>
              <a:schemeClr val="accent2">
                <a:lumMod val="75000"/>
              </a:scheme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2"/>
          <a:srcRect l="37496" t="8125" r="50776" b="15000"/>
          <a:stretch/>
        </p:blipFill>
        <p:spPr>
          <a:xfrm>
            <a:off x="5536474" y="1058093"/>
            <a:ext cx="1423851" cy="1606731"/>
          </a:xfrm>
          <a:prstGeom prst="rect">
            <a:avLst/>
          </a:prstGeom>
          <a:ln w="38100" cap="sq">
            <a:solidFill>
              <a:schemeClr val="accent2">
                <a:lumMod val="75000"/>
              </a:scheme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2"/>
          <a:srcRect l="50499" t="8125" r="39733" b="15000"/>
          <a:stretch/>
        </p:blipFill>
        <p:spPr>
          <a:xfrm>
            <a:off x="8994458" y="3520440"/>
            <a:ext cx="1185863" cy="1606731"/>
          </a:xfrm>
          <a:prstGeom prst="rect">
            <a:avLst/>
          </a:prstGeom>
          <a:ln w="38100" cap="sq">
            <a:solidFill>
              <a:srgbClr val="0070C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2"/>
          <a:srcRect l="76079" t="8125" r="14388" b="15000"/>
          <a:stretch/>
        </p:blipFill>
        <p:spPr>
          <a:xfrm>
            <a:off x="10625894" y="4406317"/>
            <a:ext cx="1157288" cy="1606731"/>
          </a:xfrm>
          <a:prstGeom prst="rect">
            <a:avLst/>
          </a:prstGeom>
          <a:ln w="38100" cap="sq">
            <a:solidFill>
              <a:srgbClr val="FFFF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2"/>
          <a:srcRect l="61518" t="8125" r="25065" b="15000"/>
          <a:stretch/>
        </p:blipFill>
        <p:spPr>
          <a:xfrm>
            <a:off x="5499327" y="3337560"/>
            <a:ext cx="1628775" cy="1606731"/>
          </a:xfrm>
          <a:prstGeom prst="rect">
            <a:avLst/>
          </a:prstGeom>
          <a:ln w="38100" cap="sq">
            <a:solidFill>
              <a:srgbClr val="FF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49613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07370" y="2111807"/>
            <a:ext cx="3284630" cy="477135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2976" y="1169886"/>
            <a:ext cx="3083227" cy="470954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042157"/>
            <a:ext cx="3064042" cy="470954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31312" y="2079723"/>
            <a:ext cx="3054394" cy="4778276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336996" y="272716"/>
            <a:ext cx="9031960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Impact" panose="020B0806030902050204" pitchFamily="34" charset="0"/>
              </a:rPr>
              <a:t>Teaching sentences through Alan Peat</a:t>
            </a:r>
            <a:endParaRPr lang="en-US" sz="4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89915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13322"/>
          <a:stretch/>
        </p:blipFill>
        <p:spPr>
          <a:xfrm>
            <a:off x="235477" y="1663916"/>
            <a:ext cx="5715000" cy="343452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t="34245"/>
          <a:stretch/>
        </p:blipFill>
        <p:spPr>
          <a:xfrm>
            <a:off x="487408" y="5438274"/>
            <a:ext cx="5391150" cy="134031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78880" y="3680460"/>
            <a:ext cx="5486400" cy="29718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78880" y="412976"/>
            <a:ext cx="5495925" cy="2505075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16278" y="1017585"/>
            <a:ext cx="613341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 smtClean="0">
                <a:latin typeface="Britannic Bold" panose="020B0903060703020204" pitchFamily="34" charset="0"/>
              </a:rPr>
              <a:t>End </a:t>
            </a:r>
            <a:r>
              <a:rPr lang="en-GB" sz="3200" dirty="0" smtClean="0">
                <a:latin typeface="Britannic Bold" panose="020B0903060703020204" pitchFamily="34" charset="0"/>
              </a:rPr>
              <a:t>of</a:t>
            </a:r>
            <a:r>
              <a:rPr lang="en-GB" sz="3600" dirty="0" smtClean="0">
                <a:latin typeface="Britannic Bold" panose="020B0903060703020204" pitchFamily="34" charset="0"/>
              </a:rPr>
              <a:t> Year 2 exemplification</a:t>
            </a:r>
            <a:endParaRPr lang="en-GB" sz="3600" dirty="0">
              <a:latin typeface="Britannic Bold" panose="020B0903060703020204" pitchFamily="34" charset="0"/>
            </a:endParaRPr>
          </a:p>
        </p:txBody>
      </p:sp>
      <p:sp>
        <p:nvSpPr>
          <p:cNvPr id="8" name="Text Box 3"/>
          <p:cNvSpPr txBox="1"/>
          <p:nvPr/>
        </p:nvSpPr>
        <p:spPr>
          <a:xfrm>
            <a:off x="-3733733" y="-295403"/>
            <a:ext cx="13653419" cy="1636154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06000"/>
              </a:lnSpc>
              <a:spcAft>
                <a:spcPts val="800"/>
              </a:spcAft>
            </a:pPr>
            <a:r>
              <a:rPr lang="en-GB" sz="9600" b="1" dirty="0" smtClean="0">
                <a:ln w="12700" cap="flat" cmpd="sng" algn="ctr">
                  <a:noFill/>
                  <a:prstDash val="solid"/>
                  <a:round/>
                </a:ln>
                <a:solidFill>
                  <a:srgbClr val="002060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Handwriting</a:t>
            </a:r>
            <a:endParaRPr lang="en-GB" sz="1200" dirty="0">
              <a:ln w="12700" cap="flat" cmpd="sng" algn="ctr">
                <a:noFill/>
                <a:prstDash val="solid"/>
                <a:round/>
              </a:ln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15151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8486" t="10612" b="51108"/>
          <a:stretch/>
        </p:blipFill>
        <p:spPr>
          <a:xfrm>
            <a:off x="368496" y="917045"/>
            <a:ext cx="4349931" cy="210312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38568" y="0"/>
            <a:ext cx="5086350" cy="3829050"/>
          </a:xfrm>
          <a:prstGeom prst="rect">
            <a:avLst/>
          </a:prstGeom>
        </p:spPr>
      </p:pic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8602" y="3972087"/>
            <a:ext cx="4751901" cy="2558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91713" y="207142"/>
            <a:ext cx="613341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 smtClean="0">
                <a:latin typeface="Britannic Bold" panose="020B0903060703020204" pitchFamily="34" charset="0"/>
              </a:rPr>
              <a:t>End </a:t>
            </a:r>
            <a:r>
              <a:rPr lang="en-GB" sz="3200" dirty="0" smtClean="0">
                <a:latin typeface="Britannic Bold" panose="020B0903060703020204" pitchFamily="34" charset="0"/>
              </a:rPr>
              <a:t>of</a:t>
            </a:r>
            <a:r>
              <a:rPr lang="en-GB" sz="3600" dirty="0" smtClean="0">
                <a:latin typeface="Britannic Bold" panose="020B0903060703020204" pitchFamily="34" charset="0"/>
              </a:rPr>
              <a:t> Year 6 exemplification</a:t>
            </a:r>
            <a:endParaRPr lang="en-GB" sz="3600" dirty="0">
              <a:latin typeface="Britannic Bold" panose="020B0903060703020204" pitchFamily="34" charset="0"/>
            </a:endParaRPr>
          </a:p>
        </p:txBody>
      </p:sp>
      <p:sp>
        <p:nvSpPr>
          <p:cNvPr id="2" name="Oval Callout 1"/>
          <p:cNvSpPr/>
          <p:nvPr/>
        </p:nvSpPr>
        <p:spPr>
          <a:xfrm>
            <a:off x="4885509" y="1036753"/>
            <a:ext cx="2181497" cy="2529407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Handwriting needs to be legible and needs to be maintained at speed. </a:t>
            </a:r>
            <a:endParaRPr lang="en-GB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Oval Callout 8"/>
          <p:cNvSpPr/>
          <p:nvPr/>
        </p:nvSpPr>
        <p:spPr>
          <a:xfrm>
            <a:off x="10010503" y="3829050"/>
            <a:ext cx="2181497" cy="2529407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Ascenders and descenders need to be accurate, letters need to be formed fluidly and clearly. </a:t>
            </a:r>
            <a:endParaRPr lang="en-GB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6200000">
            <a:off x="1397637" y="1856530"/>
            <a:ext cx="2073839" cy="471599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6200000">
            <a:off x="2286880" y="3976687"/>
            <a:ext cx="1743075" cy="4019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14982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65558" y="0"/>
            <a:ext cx="7026442" cy="69071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18021"/>
            <a:ext cx="5728805" cy="3039979"/>
          </a:xfrm>
          <a:prstGeom prst="rect">
            <a:avLst/>
          </a:prstGeom>
        </p:spPr>
      </p:pic>
      <p:sp>
        <p:nvSpPr>
          <p:cNvPr id="7" name="Text Box 3"/>
          <p:cNvSpPr txBox="1"/>
          <p:nvPr/>
        </p:nvSpPr>
        <p:spPr>
          <a:xfrm>
            <a:off x="-4487712" y="0"/>
            <a:ext cx="13653419" cy="1658274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06000"/>
              </a:lnSpc>
              <a:spcAft>
                <a:spcPts val="800"/>
              </a:spcAft>
            </a:pPr>
            <a:r>
              <a:rPr lang="en-GB" sz="9600" b="1" dirty="0" smtClean="0">
                <a:ln w="12700" cap="flat" cmpd="sng" algn="ctr">
                  <a:noFill/>
                  <a:prstDash val="solid"/>
                  <a:round/>
                </a:ln>
                <a:solidFill>
                  <a:srgbClr val="002060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Marking </a:t>
            </a:r>
          </a:p>
        </p:txBody>
      </p:sp>
      <p:sp>
        <p:nvSpPr>
          <p:cNvPr id="8" name="Text Box 3"/>
          <p:cNvSpPr txBox="1"/>
          <p:nvPr/>
        </p:nvSpPr>
        <p:spPr>
          <a:xfrm>
            <a:off x="-4487712" y="829137"/>
            <a:ext cx="13653419" cy="1658274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06000"/>
              </a:lnSpc>
              <a:spcAft>
                <a:spcPts val="800"/>
              </a:spcAft>
            </a:pPr>
            <a:r>
              <a:rPr lang="en-GB" sz="9600" b="1" dirty="0" smtClean="0">
                <a:ln w="12700" cap="flat" cmpd="sng" algn="ctr">
                  <a:noFill/>
                  <a:prstDash val="solid"/>
                  <a:round/>
                </a:ln>
                <a:solidFill>
                  <a:srgbClr val="002060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&amp; </a:t>
            </a:r>
          </a:p>
        </p:txBody>
      </p:sp>
      <p:sp>
        <p:nvSpPr>
          <p:cNvPr id="9" name="Text Box 3"/>
          <p:cNvSpPr txBox="1"/>
          <p:nvPr/>
        </p:nvSpPr>
        <p:spPr>
          <a:xfrm>
            <a:off x="-4487712" y="1494691"/>
            <a:ext cx="13653419" cy="1658274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06000"/>
              </a:lnSpc>
              <a:spcAft>
                <a:spcPts val="800"/>
              </a:spcAft>
            </a:pPr>
            <a:r>
              <a:rPr lang="en-GB" sz="9600" b="1" dirty="0" smtClean="0">
                <a:ln w="12700" cap="flat" cmpd="sng" algn="ctr">
                  <a:noFill/>
                  <a:prstDash val="solid"/>
                  <a:round/>
                </a:ln>
                <a:solidFill>
                  <a:srgbClr val="002060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Feedback </a:t>
            </a:r>
          </a:p>
        </p:txBody>
      </p:sp>
    </p:spTree>
    <p:extLst>
      <p:ext uri="{BB962C8B-B14F-4D97-AF65-F5344CB8AC3E}">
        <p14:creationId xmlns:p14="http://schemas.microsoft.com/office/powerpoint/2010/main" val="8261587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738" y="1182354"/>
            <a:ext cx="11084217" cy="4159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9167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100000">
              <a:srgbClr val="FFCC66"/>
            </a:gs>
            <a:gs pos="55000">
              <a:srgbClr val="FFFF99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/>
          <a:stretch>
            <a:fillRect/>
          </a:stretch>
        </p:blipFill>
        <p:spPr>
          <a:xfrm>
            <a:off x="2660073" y="1551709"/>
            <a:ext cx="6918614" cy="4267201"/>
          </a:xfrm>
          <a:prstGeom prst="rect">
            <a:avLst/>
          </a:prstGeom>
        </p:spPr>
      </p:pic>
      <p:sp>
        <p:nvSpPr>
          <p:cNvPr id="5" name="Text Box 3"/>
          <p:cNvSpPr txBox="1"/>
          <p:nvPr/>
        </p:nvSpPr>
        <p:spPr>
          <a:xfrm>
            <a:off x="-838948" y="-217400"/>
            <a:ext cx="13653419" cy="1658274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06000"/>
              </a:lnSpc>
              <a:spcAft>
                <a:spcPts val="800"/>
              </a:spcAft>
            </a:pPr>
            <a:r>
              <a:rPr lang="en-GB" sz="9600" b="1" dirty="0" smtClean="0">
                <a:ln w="12700" cap="flat" cmpd="sng" algn="ctr">
                  <a:noFill/>
                  <a:prstDash val="solid"/>
                  <a:round/>
                </a:ln>
                <a:solidFill>
                  <a:srgbClr val="002060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Spelling strategies </a:t>
            </a:r>
            <a:endParaRPr lang="en-GB" sz="9600" b="1" dirty="0" smtClean="0">
              <a:ln w="12700" cap="flat" cmpd="sng" algn="ctr">
                <a:noFill/>
                <a:prstDash val="solid"/>
                <a:round/>
              </a:ln>
              <a:solidFill>
                <a:srgbClr val="002060"/>
              </a:solidFill>
              <a:effectLst>
                <a:outerShdw blurRad="41275" dist="20320" dir="1800000" algn="tl">
                  <a:srgbClr val="000000">
                    <a:alpha val="40000"/>
                  </a:srgbClr>
                </a:outerShdw>
              </a:effectLst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Oval Callout 5"/>
          <p:cNvSpPr/>
          <p:nvPr/>
        </p:nvSpPr>
        <p:spPr>
          <a:xfrm>
            <a:off x="96982" y="249382"/>
            <a:ext cx="2951018" cy="1967345"/>
          </a:xfrm>
          <a:prstGeom prst="wedgeEllipseCallout">
            <a:avLst>
              <a:gd name="adj1" fmla="val 45364"/>
              <a:gd name="adj2" fmla="val 68134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Talk about unfamiliar words when reading, commenting on their spelling. </a:t>
            </a:r>
            <a:endParaRPr lang="en-GB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Oval Callout 6"/>
          <p:cNvSpPr/>
          <p:nvPr/>
        </p:nvSpPr>
        <p:spPr>
          <a:xfrm>
            <a:off x="-96981" y="2621165"/>
            <a:ext cx="2951018" cy="1967345"/>
          </a:xfrm>
          <a:prstGeom prst="wedgeEllipseCallout">
            <a:avLst>
              <a:gd name="adj1" fmla="val 53815"/>
              <a:gd name="adj2" fmla="val 60388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Spelling hunt when reading: can they find any words that use the rules learnt in school? </a:t>
            </a:r>
            <a:endParaRPr lang="en-GB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Oval Callout 7"/>
          <p:cNvSpPr/>
          <p:nvPr/>
        </p:nvSpPr>
        <p:spPr>
          <a:xfrm>
            <a:off x="9190760" y="249382"/>
            <a:ext cx="2951018" cy="1399310"/>
          </a:xfrm>
          <a:prstGeom prst="wedgeEllipseCallout">
            <a:avLst>
              <a:gd name="adj1" fmla="val -38204"/>
              <a:gd name="adj2" fmla="val 66726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through repetition. </a:t>
            </a:r>
            <a:endParaRPr lang="en-GB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Oval Callout 8"/>
          <p:cNvSpPr/>
          <p:nvPr/>
        </p:nvSpPr>
        <p:spPr>
          <a:xfrm>
            <a:off x="9240982" y="2115474"/>
            <a:ext cx="2951018" cy="1399310"/>
          </a:xfrm>
          <a:prstGeom prst="wedgeEllipseCallout">
            <a:avLst>
              <a:gd name="adj1" fmla="val -38204"/>
              <a:gd name="adj2" fmla="val 66726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through sight; learning through rules. </a:t>
            </a:r>
            <a:endParaRPr lang="en-GB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Oval Callout 9"/>
          <p:cNvSpPr/>
          <p:nvPr/>
        </p:nvSpPr>
        <p:spPr>
          <a:xfrm>
            <a:off x="9240982" y="4588510"/>
            <a:ext cx="2951018" cy="1399310"/>
          </a:xfrm>
          <a:prstGeom prst="wedgeEllipseCallout">
            <a:avLst>
              <a:gd name="adj1" fmla="val -40082"/>
              <a:gd name="adj2" fmla="val -75848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Look- cover- write check </a:t>
            </a:r>
            <a:endParaRPr lang="en-GB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Oval Callout 10"/>
          <p:cNvSpPr/>
          <p:nvPr/>
        </p:nvSpPr>
        <p:spPr>
          <a:xfrm>
            <a:off x="-96981" y="5288165"/>
            <a:ext cx="2951018" cy="1399310"/>
          </a:xfrm>
          <a:prstGeom prst="wedgeEllipseCallout">
            <a:avLst>
              <a:gd name="adj1" fmla="val 62265"/>
              <a:gd name="adj2" fmla="val -35254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When writing a word consider the possibilities. </a:t>
            </a:r>
            <a:endParaRPr lang="en-GB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Oval Callout 11"/>
          <p:cNvSpPr/>
          <p:nvPr/>
        </p:nvSpPr>
        <p:spPr>
          <a:xfrm>
            <a:off x="4911437" y="5553538"/>
            <a:ext cx="2951018" cy="1399310"/>
          </a:xfrm>
          <a:prstGeom prst="wedgeEllipseCallout">
            <a:avLst>
              <a:gd name="adj1" fmla="val 62265"/>
              <a:gd name="adj2" fmla="val -35254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Partition words to help spellings. </a:t>
            </a:r>
            <a:endParaRPr lang="en-GB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266923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8873" y="0"/>
            <a:ext cx="5138738" cy="686535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3268" y="0"/>
            <a:ext cx="5715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405413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100 Important New English Words &amp; Phrases with Prefixes &amp; Suffixes Improve  Your English Vocabulary - YouTub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7728" y="692727"/>
            <a:ext cx="9926011" cy="5583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al Callout 3"/>
          <p:cNvSpPr/>
          <p:nvPr/>
        </p:nvSpPr>
        <p:spPr>
          <a:xfrm>
            <a:off x="0" y="1524000"/>
            <a:ext cx="1427018" cy="1177636"/>
          </a:xfrm>
          <a:prstGeom prst="wedgeEllipseCallout">
            <a:avLst>
              <a:gd name="adj1" fmla="val 22856"/>
              <a:gd name="adj2" fmla="val 6838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 smtClean="0"/>
              <a:t>bi</a:t>
            </a:r>
            <a:endParaRPr lang="en-GB" sz="3600" b="1" dirty="0"/>
          </a:p>
        </p:txBody>
      </p:sp>
      <p:sp>
        <p:nvSpPr>
          <p:cNvPr id="6" name="Oval Callout 5"/>
          <p:cNvSpPr/>
          <p:nvPr/>
        </p:nvSpPr>
        <p:spPr>
          <a:xfrm>
            <a:off x="0" y="3311236"/>
            <a:ext cx="1427018" cy="1177636"/>
          </a:xfrm>
          <a:prstGeom prst="wedgeEllipseCallout">
            <a:avLst>
              <a:gd name="adj1" fmla="val 22856"/>
              <a:gd name="adj2" fmla="val 6838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 smtClean="0"/>
              <a:t>un</a:t>
            </a:r>
            <a:endParaRPr lang="en-GB" sz="3600" b="1" dirty="0"/>
          </a:p>
        </p:txBody>
      </p:sp>
      <p:sp>
        <p:nvSpPr>
          <p:cNvPr id="7" name="Oval Callout 6"/>
          <p:cNvSpPr/>
          <p:nvPr/>
        </p:nvSpPr>
        <p:spPr>
          <a:xfrm>
            <a:off x="0" y="-69272"/>
            <a:ext cx="1427018" cy="1177636"/>
          </a:xfrm>
          <a:prstGeom prst="wedgeEllipseCallout">
            <a:avLst>
              <a:gd name="adj1" fmla="val 71400"/>
              <a:gd name="adj2" fmla="val 6602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 smtClean="0"/>
              <a:t>re</a:t>
            </a:r>
            <a:endParaRPr lang="en-GB" sz="3600" b="1" dirty="0"/>
          </a:p>
        </p:txBody>
      </p:sp>
      <p:sp>
        <p:nvSpPr>
          <p:cNvPr id="8" name="Oval Callout 7"/>
          <p:cNvSpPr/>
          <p:nvPr/>
        </p:nvSpPr>
        <p:spPr>
          <a:xfrm>
            <a:off x="0" y="5320146"/>
            <a:ext cx="1427018" cy="1177636"/>
          </a:xfrm>
          <a:prstGeom prst="wedgeEllipseCallout">
            <a:avLst>
              <a:gd name="adj1" fmla="val 71400"/>
              <a:gd name="adj2" fmla="val 6602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 err="1" smtClean="0"/>
              <a:t>il</a:t>
            </a:r>
            <a:endParaRPr lang="en-GB" sz="3600" b="1" dirty="0"/>
          </a:p>
        </p:txBody>
      </p:sp>
    </p:spTree>
    <p:extLst>
      <p:ext uri="{BB962C8B-B14F-4D97-AF65-F5344CB8AC3E}">
        <p14:creationId xmlns:p14="http://schemas.microsoft.com/office/powerpoint/2010/main" val="232842446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9200" y="0"/>
            <a:ext cx="9712036" cy="6858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679413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Related image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3061" y="0"/>
            <a:ext cx="3531235" cy="4572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angle 4"/>
          <p:cNvSpPr/>
          <p:nvPr/>
        </p:nvSpPr>
        <p:spPr>
          <a:xfrm>
            <a:off x="8681979" y="178088"/>
            <a:ext cx="3223895" cy="4451350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6" name="Text Box 10"/>
          <p:cNvSpPr txBox="1"/>
          <p:nvPr/>
        </p:nvSpPr>
        <p:spPr>
          <a:xfrm>
            <a:off x="8775959" y="321598"/>
            <a:ext cx="3007360" cy="4138295"/>
          </a:xfrm>
          <a:prstGeom prst="rect">
            <a:avLst/>
          </a:prstGeom>
          <a:solidFill>
            <a:schemeClr val="lt1"/>
          </a:solidFill>
          <a:ln w="6350">
            <a:solidFill>
              <a:prstClr val="black"/>
            </a:solidFill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3600">
                <a:effectLst/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en-GB" sz="3600">
                <a:solidFill>
                  <a:srgbClr val="FF0000"/>
                </a:solidFill>
                <a:effectLst/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GB" sz="3600">
                <a:effectLst/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</a:t>
            </a:r>
            <a:endParaRPr lang="en-GB" sz="110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3600">
                <a:effectLst/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3600">
                <a:effectLst/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</a:t>
            </a:r>
            <a:r>
              <a:rPr lang="en-GB" sz="3600">
                <a:solidFill>
                  <a:srgbClr val="FF0000"/>
                </a:solidFill>
                <a:effectLst/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here</a:t>
            </a:r>
            <a:endParaRPr lang="en-GB" sz="110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3600">
                <a:effectLst/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3600">
                <a:effectLst/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They’re </a:t>
            </a:r>
            <a:endParaRPr lang="en-GB" sz="110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 Box 11"/>
          <p:cNvSpPr txBox="1"/>
          <p:nvPr/>
        </p:nvSpPr>
        <p:spPr>
          <a:xfrm>
            <a:off x="8836341" y="833379"/>
            <a:ext cx="3007360" cy="1106805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00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With an ‘I’ shows that it belongs to someone e.g. their school uniforms. </a:t>
            </a:r>
            <a:endParaRPr lang="en-GB" sz="110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Text Box 12"/>
          <p:cNvSpPr txBox="1"/>
          <p:nvPr/>
        </p:nvSpPr>
        <p:spPr>
          <a:xfrm>
            <a:off x="8836341" y="2373254"/>
            <a:ext cx="3007360" cy="1106805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00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With ‘here’ refers to place. e.g. look over there. There are two bicycles. </a:t>
            </a:r>
            <a:endParaRPr lang="en-GB" sz="110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Text Box 13"/>
          <p:cNvSpPr txBox="1"/>
          <p:nvPr/>
        </p:nvSpPr>
        <p:spPr>
          <a:xfrm>
            <a:off x="8836341" y="3864869"/>
            <a:ext cx="3007360" cy="1106805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00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They’re = they are  </a:t>
            </a:r>
            <a:endParaRPr lang="en-GB" sz="110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62573" y="181898"/>
            <a:ext cx="3392805" cy="4595495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5053749" y="4505722"/>
            <a:ext cx="2229859" cy="2365461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pic>
        <p:nvPicPr>
          <p:cNvPr id="12" name="Picture 11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343" y="244763"/>
            <a:ext cx="3030855" cy="4364355"/>
          </a:xfrm>
          <a:prstGeom prst="rect">
            <a:avLst/>
          </a:prstGeom>
        </p:spPr>
      </p:pic>
      <p:pic>
        <p:nvPicPr>
          <p:cNvPr id="13" name="Picture 12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2045" y="4629438"/>
            <a:ext cx="2093265" cy="2118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800772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8443" y="983673"/>
            <a:ext cx="6018503" cy="486771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82145" y="983673"/>
            <a:ext cx="5903395" cy="4867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40932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99"/>
            </a:gs>
            <a:gs pos="100000">
              <a:srgbClr val="CC99F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38" t="16418" r="27960" b="5370"/>
          <a:stretch/>
        </p:blipFill>
        <p:spPr bwMode="auto">
          <a:xfrm>
            <a:off x="6234545" y="2493818"/>
            <a:ext cx="5957455" cy="436418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6234545" cy="4388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10777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Morphemes: The Building Blocks of Meaning | Riggs Institute Blo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809" y="230014"/>
            <a:ext cx="4930082" cy="3053514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 descr="word matrix | Mrs. Steven's Classroom Blo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809" y="3461154"/>
            <a:ext cx="4930082" cy="2939646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 descr="How to Teach Spelling With Word Inquiry - 100iq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8691" y="1402108"/>
            <a:ext cx="6453995" cy="5331201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Rectangle 6"/>
          <p:cNvSpPr/>
          <p:nvPr/>
        </p:nvSpPr>
        <p:spPr>
          <a:xfrm>
            <a:off x="4933202" y="52388"/>
            <a:ext cx="7504972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Impact" panose="020B0806030902050204" pitchFamily="34" charset="0"/>
              </a:rPr>
              <a:t>How many words can you make? </a:t>
            </a:r>
            <a:endParaRPr lang="en-US" sz="4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300570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99"/>
            </a:gs>
            <a:gs pos="100000">
              <a:srgbClr val="FFCC66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181346" y="188640"/>
            <a:ext cx="396935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Britannic Bold" panose="020B0903060703020204" pitchFamily="34" charset="0"/>
              </a:rPr>
              <a:t>Reading in Year </a:t>
            </a:r>
            <a:r>
              <a:rPr lang="en-GB" sz="3600" dirty="0" smtClean="0">
                <a:latin typeface="Britannic Bold" panose="020B0903060703020204" pitchFamily="34" charset="0"/>
              </a:rPr>
              <a:t>3 </a:t>
            </a:r>
            <a:endParaRPr lang="en-GB" sz="3600" dirty="0">
              <a:latin typeface="Britannic Bold" panose="020B0903060703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8193" y="188640"/>
            <a:ext cx="11717383" cy="6552728"/>
          </a:xfrm>
          <a:prstGeom prst="rect">
            <a:avLst/>
          </a:prstGeom>
          <a:noFill/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1289" y="280516"/>
            <a:ext cx="3305175" cy="46482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47176" y="335279"/>
            <a:ext cx="3429000" cy="4714875"/>
          </a:xfrm>
          <a:prstGeom prst="rect">
            <a:avLst/>
          </a:prstGeom>
        </p:spPr>
      </p:pic>
      <p:pic>
        <p:nvPicPr>
          <p:cNvPr id="18" name="Picture 17"/>
          <p:cNvPicPr/>
          <p:nvPr/>
        </p:nvPicPr>
        <p:blipFill>
          <a:blip r:embed="rId4"/>
          <a:stretch>
            <a:fillRect/>
          </a:stretch>
        </p:blipFill>
        <p:spPr>
          <a:xfrm>
            <a:off x="3625831" y="833861"/>
            <a:ext cx="1644688" cy="1937006"/>
          </a:xfrm>
          <a:prstGeom prst="rect">
            <a:avLst/>
          </a:prstGeom>
        </p:spPr>
      </p:pic>
      <p:pic>
        <p:nvPicPr>
          <p:cNvPr id="19" name="Picture 18"/>
          <p:cNvPicPr/>
          <p:nvPr/>
        </p:nvPicPr>
        <p:blipFill>
          <a:blip r:embed="rId5"/>
          <a:stretch>
            <a:fillRect/>
          </a:stretch>
        </p:blipFill>
        <p:spPr>
          <a:xfrm>
            <a:off x="5275868" y="803969"/>
            <a:ext cx="1527123" cy="1968416"/>
          </a:xfrm>
          <a:prstGeom prst="rect">
            <a:avLst/>
          </a:prstGeom>
        </p:spPr>
      </p:pic>
      <p:pic>
        <p:nvPicPr>
          <p:cNvPr id="20" name="Picture 19"/>
          <p:cNvPicPr/>
          <p:nvPr/>
        </p:nvPicPr>
        <p:blipFill>
          <a:blip r:embed="rId6"/>
          <a:stretch>
            <a:fillRect/>
          </a:stretch>
        </p:blipFill>
        <p:spPr>
          <a:xfrm>
            <a:off x="6820463" y="798312"/>
            <a:ext cx="1552828" cy="1972555"/>
          </a:xfrm>
          <a:prstGeom prst="rect">
            <a:avLst/>
          </a:prstGeom>
        </p:spPr>
      </p:pic>
      <p:pic>
        <p:nvPicPr>
          <p:cNvPr id="21" name="Picture 20"/>
          <p:cNvPicPr/>
          <p:nvPr/>
        </p:nvPicPr>
        <p:blipFill>
          <a:blip r:embed="rId7"/>
          <a:stretch>
            <a:fillRect/>
          </a:stretch>
        </p:blipFill>
        <p:spPr>
          <a:xfrm>
            <a:off x="3822719" y="2833216"/>
            <a:ext cx="1447800" cy="2095500"/>
          </a:xfrm>
          <a:prstGeom prst="rect">
            <a:avLst/>
          </a:prstGeom>
        </p:spPr>
      </p:pic>
      <p:pic>
        <p:nvPicPr>
          <p:cNvPr id="22" name="Picture 21"/>
          <p:cNvPicPr/>
          <p:nvPr/>
        </p:nvPicPr>
        <p:blipFill>
          <a:blip r:embed="rId8"/>
          <a:stretch>
            <a:fillRect/>
          </a:stretch>
        </p:blipFill>
        <p:spPr>
          <a:xfrm>
            <a:off x="5184383" y="2833216"/>
            <a:ext cx="1618608" cy="2095500"/>
          </a:xfrm>
          <a:prstGeom prst="rect">
            <a:avLst/>
          </a:prstGeom>
        </p:spPr>
      </p:pic>
      <p:pic>
        <p:nvPicPr>
          <p:cNvPr id="23" name="Picture 22"/>
          <p:cNvPicPr/>
          <p:nvPr/>
        </p:nvPicPr>
        <p:blipFill>
          <a:blip r:embed="rId9"/>
          <a:stretch>
            <a:fillRect/>
          </a:stretch>
        </p:blipFill>
        <p:spPr>
          <a:xfrm>
            <a:off x="6820971" y="2833216"/>
            <a:ext cx="1423031" cy="2054556"/>
          </a:xfrm>
          <a:prstGeom prst="rect">
            <a:avLst/>
          </a:prstGeom>
        </p:spPr>
      </p:pic>
      <p:pic>
        <p:nvPicPr>
          <p:cNvPr id="24" name="Picture 23"/>
          <p:cNvPicPr/>
          <p:nvPr/>
        </p:nvPicPr>
        <p:blipFill>
          <a:blip r:embed="rId10"/>
          <a:stretch>
            <a:fillRect/>
          </a:stretch>
        </p:blipFill>
        <p:spPr>
          <a:xfrm>
            <a:off x="10529427" y="5264331"/>
            <a:ext cx="1295633" cy="1374143"/>
          </a:xfrm>
          <a:prstGeom prst="rect">
            <a:avLst/>
          </a:prstGeom>
        </p:spPr>
      </p:pic>
      <p:pic>
        <p:nvPicPr>
          <p:cNvPr id="25" name="Picture 24"/>
          <p:cNvPicPr/>
          <p:nvPr/>
        </p:nvPicPr>
        <p:blipFill>
          <a:blip r:embed="rId11"/>
          <a:stretch>
            <a:fillRect/>
          </a:stretch>
        </p:blipFill>
        <p:spPr>
          <a:xfrm>
            <a:off x="323177" y="5275193"/>
            <a:ext cx="1277243" cy="1170313"/>
          </a:xfrm>
          <a:prstGeom prst="rect">
            <a:avLst/>
          </a:prstGeom>
        </p:spPr>
      </p:pic>
      <p:pic>
        <p:nvPicPr>
          <p:cNvPr id="12290" name="Picture 2" descr="Megalopolis: and the Visitor from Outer Space : Cléa Dieudonné:  Amazon.co.uk: Books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7123" y="5068353"/>
            <a:ext cx="2465340" cy="1507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5" descr="The Hodgeheg: Amazon.co.uk: King-Smith, Dick: 9780141332383: Books"/>
          <p:cNvPicPr/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6196" y="4806537"/>
            <a:ext cx="1220536" cy="1750702"/>
          </a:xfrm>
          <a:prstGeom prst="rect">
            <a:avLst/>
          </a:prstGeom>
          <a:noFill/>
          <a:ln>
            <a:noFill/>
          </a:ln>
        </p:spPr>
      </p:pic>
      <p:pic>
        <p:nvPicPr>
          <p:cNvPr id="27" name="Picture 26" descr="C:\Users\frankie.telford\AppData\Local\Microsoft\Windows\INetCache\Content.MSO\76E60272.tmp"/>
          <p:cNvPicPr/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920"/>
          <a:stretch/>
        </p:blipFill>
        <p:spPr bwMode="auto">
          <a:xfrm>
            <a:off x="1701095" y="5126905"/>
            <a:ext cx="1179905" cy="140293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8" name="Picture 27" descr="Image result for The railway children usborne young readers"/>
          <p:cNvPicPr/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2032" y="5065101"/>
            <a:ext cx="1030605" cy="152654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29" name="Picture 28"/>
          <p:cNvPicPr/>
          <p:nvPr/>
        </p:nvPicPr>
        <p:blipFill rotWithShape="1"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753"/>
          <a:stretch/>
        </p:blipFill>
        <p:spPr bwMode="auto">
          <a:xfrm>
            <a:off x="7416323" y="4982717"/>
            <a:ext cx="1354998" cy="157452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85632870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99"/>
            </a:gs>
            <a:gs pos="100000">
              <a:srgbClr val="FFCC66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2197" y="-75016"/>
            <a:ext cx="10255348" cy="6933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790752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99FF"/>
            </a:gs>
            <a:gs pos="5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973262" y="133714"/>
            <a:ext cx="396935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Britannic Bold" panose="020B0903060703020204" pitchFamily="34" charset="0"/>
              </a:rPr>
              <a:t>Reading in Year 4</a:t>
            </a:r>
            <a:r>
              <a:rPr lang="en-GB" sz="3600" dirty="0" smtClean="0">
                <a:latin typeface="Britannic Bold" panose="020B0903060703020204" pitchFamily="34" charset="0"/>
              </a:rPr>
              <a:t> </a:t>
            </a:r>
            <a:endParaRPr lang="en-GB" sz="3600" dirty="0">
              <a:latin typeface="Britannic Bold" panose="020B0903060703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8193" y="188640"/>
            <a:ext cx="11717383" cy="6552728"/>
          </a:xfrm>
          <a:prstGeom prst="rect">
            <a:avLst/>
          </a:prstGeom>
          <a:noFill/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73308" y="6066974"/>
            <a:ext cx="1228725" cy="5715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69596" y="6059012"/>
            <a:ext cx="1200150" cy="58578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37311" y="6066976"/>
            <a:ext cx="1128713" cy="59293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5"/>
          <a:srcRect b="13508"/>
          <a:stretch/>
        </p:blipFill>
        <p:spPr>
          <a:xfrm>
            <a:off x="6231491" y="6059013"/>
            <a:ext cx="1143000" cy="58698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27768" y="6047854"/>
            <a:ext cx="1150144" cy="62150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36236" y="6051426"/>
            <a:ext cx="1071563" cy="614363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1871069" y="5673498"/>
            <a:ext cx="844126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Through class reading and home learning tasks, we focus on embedding the following skills. </a:t>
            </a:r>
          </a:p>
        </p:txBody>
      </p:sp>
      <p:pic>
        <p:nvPicPr>
          <p:cNvPr id="1026" name="Picture 2" descr="Big dreams for little people - ReadingZone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9105" y="758163"/>
            <a:ext cx="2373838" cy="1613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754524" y="2053882"/>
            <a:ext cx="3013540" cy="3619615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74164" y="2004128"/>
            <a:ext cx="3265481" cy="3669369"/>
          </a:xfrm>
          <a:prstGeom prst="rect">
            <a:avLst/>
          </a:prstGeom>
          <a:ln>
            <a:solidFill>
              <a:srgbClr val="00B050"/>
            </a:solidFill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858533" y="2441565"/>
            <a:ext cx="2569235" cy="3302244"/>
          </a:xfrm>
          <a:prstGeom prst="rect">
            <a:avLst/>
          </a:prstGeom>
        </p:spPr>
      </p:pic>
      <p:pic>
        <p:nvPicPr>
          <p:cNvPr id="18" name="Picture 17"/>
          <p:cNvPicPr/>
          <p:nvPr/>
        </p:nvPicPr>
        <p:blipFill>
          <a:blip r:embed="rId12"/>
          <a:stretch>
            <a:fillRect/>
          </a:stretch>
        </p:blipFill>
        <p:spPr>
          <a:xfrm>
            <a:off x="366472" y="300446"/>
            <a:ext cx="1188008" cy="1606731"/>
          </a:xfrm>
          <a:prstGeom prst="rect">
            <a:avLst/>
          </a:prstGeom>
        </p:spPr>
      </p:pic>
      <p:pic>
        <p:nvPicPr>
          <p:cNvPr id="19" name="Picture 18"/>
          <p:cNvPicPr/>
          <p:nvPr/>
        </p:nvPicPr>
        <p:blipFill>
          <a:blip r:embed="rId13"/>
          <a:stretch>
            <a:fillRect/>
          </a:stretch>
        </p:blipFill>
        <p:spPr>
          <a:xfrm>
            <a:off x="1633213" y="300447"/>
            <a:ext cx="1044673" cy="1600788"/>
          </a:xfrm>
          <a:prstGeom prst="rect">
            <a:avLst/>
          </a:prstGeom>
        </p:spPr>
      </p:pic>
      <p:pic>
        <p:nvPicPr>
          <p:cNvPr id="20" name="Picture 19"/>
          <p:cNvPicPr/>
          <p:nvPr/>
        </p:nvPicPr>
        <p:blipFill>
          <a:blip r:embed="rId14"/>
          <a:stretch>
            <a:fillRect/>
          </a:stretch>
        </p:blipFill>
        <p:spPr>
          <a:xfrm>
            <a:off x="2777287" y="292645"/>
            <a:ext cx="1195975" cy="1608590"/>
          </a:xfrm>
          <a:prstGeom prst="rect">
            <a:avLst/>
          </a:prstGeom>
        </p:spPr>
      </p:pic>
      <p:pic>
        <p:nvPicPr>
          <p:cNvPr id="21" name="Picture 20"/>
          <p:cNvPicPr/>
          <p:nvPr/>
        </p:nvPicPr>
        <p:blipFill>
          <a:blip r:embed="rId15"/>
          <a:stretch>
            <a:fillRect/>
          </a:stretch>
        </p:blipFill>
        <p:spPr>
          <a:xfrm>
            <a:off x="7951296" y="275400"/>
            <a:ext cx="1207123" cy="1706474"/>
          </a:xfrm>
          <a:prstGeom prst="rect">
            <a:avLst/>
          </a:prstGeom>
        </p:spPr>
      </p:pic>
      <p:pic>
        <p:nvPicPr>
          <p:cNvPr id="22" name="Picture 21"/>
          <p:cNvPicPr/>
          <p:nvPr/>
        </p:nvPicPr>
        <p:blipFill>
          <a:blip r:embed="rId16"/>
          <a:stretch>
            <a:fillRect/>
          </a:stretch>
        </p:blipFill>
        <p:spPr>
          <a:xfrm>
            <a:off x="9241447" y="287549"/>
            <a:ext cx="1215571" cy="1703983"/>
          </a:xfrm>
          <a:prstGeom prst="rect">
            <a:avLst/>
          </a:prstGeom>
        </p:spPr>
      </p:pic>
      <p:pic>
        <p:nvPicPr>
          <p:cNvPr id="23" name="Picture 22"/>
          <p:cNvPicPr/>
          <p:nvPr/>
        </p:nvPicPr>
        <p:blipFill>
          <a:blip r:embed="rId17"/>
          <a:stretch>
            <a:fillRect/>
          </a:stretch>
        </p:blipFill>
        <p:spPr>
          <a:xfrm>
            <a:off x="10572731" y="269270"/>
            <a:ext cx="1169918" cy="1703983"/>
          </a:xfrm>
          <a:prstGeom prst="rect">
            <a:avLst/>
          </a:prstGeom>
        </p:spPr>
      </p:pic>
      <p:pic>
        <p:nvPicPr>
          <p:cNvPr id="24" name="Picture 23" descr="G1374570 - Horrible Histories: Rotten Romans | GLS Educational Supplies"/>
          <p:cNvPicPr/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61" r="18423"/>
          <a:stretch/>
        </p:blipFill>
        <p:spPr bwMode="auto">
          <a:xfrm>
            <a:off x="7608305" y="2216023"/>
            <a:ext cx="1261745" cy="187666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5" name="Picture 24" descr="https://images-na.ssl-images-amazon.com/images/I/61-k2YqE-EL._SX493_BO1,204,203,200_.jpg"/>
          <p:cNvPicPr/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4585" y="3951972"/>
            <a:ext cx="1363411" cy="16512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592464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99FF"/>
            </a:gs>
            <a:gs pos="69000">
              <a:schemeClr val="bg1"/>
            </a:gs>
            <a:gs pos="100000">
              <a:srgbClr val="CC99F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2300" y="-64218"/>
            <a:ext cx="10141854" cy="6922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555543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3000">
              <a:srgbClr val="99FF99"/>
            </a:gs>
            <a:gs pos="100000">
              <a:schemeClr val="bg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973262" y="133714"/>
            <a:ext cx="396935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Britannic Bold" panose="020B0903060703020204" pitchFamily="34" charset="0"/>
              </a:rPr>
              <a:t>Reading in Year </a:t>
            </a:r>
            <a:r>
              <a:rPr lang="en-GB" sz="3600" dirty="0" smtClean="0">
                <a:latin typeface="Britannic Bold" panose="020B0903060703020204" pitchFamily="34" charset="0"/>
              </a:rPr>
              <a:t>5 </a:t>
            </a:r>
            <a:endParaRPr lang="en-GB" sz="3600" dirty="0">
              <a:latin typeface="Britannic Bold" panose="020B0903060703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8193" y="188640"/>
            <a:ext cx="11717383" cy="6552728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9" name="TextBox 8"/>
          <p:cNvSpPr txBox="1"/>
          <p:nvPr/>
        </p:nvSpPr>
        <p:spPr>
          <a:xfrm>
            <a:off x="1324210" y="701961"/>
            <a:ext cx="96836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Our reading in Year </a:t>
            </a:r>
            <a:r>
              <a:rPr lang="en-GB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 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linked to our topics</a:t>
            </a:r>
            <a:r>
              <a:rPr lang="en-GB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GB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Titanic, Space </a:t>
            </a:r>
            <a:r>
              <a:rPr lang="en-GB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GB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Greeks</a:t>
            </a:r>
            <a:endParaRPr lang="en-GB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73308" y="6066974"/>
            <a:ext cx="1228725" cy="5715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69596" y="6059012"/>
            <a:ext cx="1200150" cy="58578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37311" y="6066976"/>
            <a:ext cx="1128713" cy="59293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5"/>
          <a:srcRect b="13508"/>
          <a:stretch/>
        </p:blipFill>
        <p:spPr>
          <a:xfrm>
            <a:off x="6231491" y="6059013"/>
            <a:ext cx="1143000" cy="58698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27768" y="6047854"/>
            <a:ext cx="1150144" cy="62150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36236" y="6051426"/>
            <a:ext cx="1071563" cy="614363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1871069" y="5673498"/>
            <a:ext cx="844126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Through class reading and home learning tasks, we focus on embedding the following skills.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3388" y="1171180"/>
            <a:ext cx="2790825" cy="3743325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292019" y="1272324"/>
            <a:ext cx="2638425" cy="3476625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068251" y="1153262"/>
            <a:ext cx="2809875" cy="3714750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064719" y="1360393"/>
            <a:ext cx="2685783" cy="3339082"/>
          </a:xfrm>
          <a:prstGeom prst="rect">
            <a:avLst/>
          </a:prstGeom>
          <a:ln>
            <a:solidFill>
              <a:srgbClr val="FFC000"/>
            </a:solidFill>
          </a:ln>
        </p:spPr>
      </p:pic>
      <p:pic>
        <p:nvPicPr>
          <p:cNvPr id="20" name="Picture 19" descr="https://images-na.ssl-images-amazon.com/images/I/51OMJWIJQRL._SX320_BO1,204,203,200_.jpg"/>
          <p:cNvPicPr/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433" y="4868012"/>
            <a:ext cx="1345565" cy="1746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Picture 20" descr="Rescue David Long - Mostly Books"/>
          <p:cNvPicPr/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4791" y="4281791"/>
            <a:ext cx="1129234" cy="1459346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Picture 21"/>
          <p:cNvPicPr/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9870" y="4748949"/>
            <a:ext cx="1563370" cy="1830070"/>
          </a:xfrm>
          <a:prstGeom prst="rect">
            <a:avLst/>
          </a:prstGeom>
        </p:spPr>
      </p:pic>
      <p:pic>
        <p:nvPicPr>
          <p:cNvPr id="23" name="Picture 22"/>
          <p:cNvPicPr/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9130" y="4409213"/>
            <a:ext cx="1419860" cy="1264285"/>
          </a:xfrm>
          <a:prstGeom prst="rect">
            <a:avLst/>
          </a:prstGeom>
        </p:spPr>
      </p:pic>
      <p:pic>
        <p:nvPicPr>
          <p:cNvPr id="24" name="Picture 23"/>
          <p:cNvPicPr/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5018" y="4564195"/>
            <a:ext cx="1579245" cy="1189990"/>
          </a:xfrm>
          <a:prstGeom prst="rect">
            <a:avLst/>
          </a:prstGeom>
        </p:spPr>
      </p:pic>
      <p:pic>
        <p:nvPicPr>
          <p:cNvPr id="25" name="Picture 24"/>
          <p:cNvPicPr/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43341" y="-4159"/>
            <a:ext cx="1169035" cy="1412240"/>
          </a:xfrm>
          <a:prstGeom prst="rect">
            <a:avLst/>
          </a:prstGeom>
        </p:spPr>
      </p:pic>
      <p:pic>
        <p:nvPicPr>
          <p:cNvPr id="13314" name="Picture 2" descr="The Barnabus Project : Fan, Terry, Fan, Eric, Fan, Devin: Amazon.co.uk:  Books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134" y="-78408"/>
            <a:ext cx="1239336" cy="1228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091145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9FF99"/>
            </a:gs>
            <a:gs pos="100000">
              <a:schemeClr val="accent1">
                <a:lumMod val="45000"/>
                <a:lumOff val="55000"/>
              </a:schemeClr>
            </a:gs>
            <a:gs pos="54000">
              <a:schemeClr val="bg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1979" y="0"/>
            <a:ext cx="10208153" cy="6963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977462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87563" y="1168562"/>
            <a:ext cx="2770377" cy="3447581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0754" y="1116085"/>
            <a:ext cx="2761930" cy="3573551"/>
          </a:xfrm>
          <a:prstGeom prst="rect">
            <a:avLst/>
          </a:prstGeom>
          <a:ln>
            <a:solidFill>
              <a:srgbClr val="00B050"/>
            </a:solidFill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98789" y="1096174"/>
            <a:ext cx="2670682" cy="3352931"/>
          </a:xfrm>
          <a:prstGeom prst="rect">
            <a:avLst/>
          </a:prstGeom>
          <a:ln>
            <a:solidFill>
              <a:srgbClr val="00B0F0"/>
            </a:solidFill>
          </a:ln>
        </p:spPr>
      </p:pic>
      <p:sp>
        <p:nvSpPr>
          <p:cNvPr id="7" name="Rectangle 6"/>
          <p:cNvSpPr/>
          <p:nvPr/>
        </p:nvSpPr>
        <p:spPr>
          <a:xfrm>
            <a:off x="3973262" y="133714"/>
            <a:ext cx="396935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Britannic Bold" panose="020B0903060703020204" pitchFamily="34" charset="0"/>
              </a:rPr>
              <a:t>Reading in Year 6 </a:t>
            </a:r>
          </a:p>
        </p:txBody>
      </p:sp>
      <p:sp>
        <p:nvSpPr>
          <p:cNvPr id="8" name="Rectangle 7"/>
          <p:cNvSpPr/>
          <p:nvPr/>
        </p:nvSpPr>
        <p:spPr>
          <a:xfrm>
            <a:off x="248193" y="188640"/>
            <a:ext cx="11717383" cy="6552728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9" name="TextBox 8"/>
          <p:cNvSpPr txBox="1"/>
          <p:nvPr/>
        </p:nvSpPr>
        <p:spPr>
          <a:xfrm>
            <a:off x="1389677" y="696066"/>
            <a:ext cx="96836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Our reading in Year 6 is linked to our topics: </a:t>
            </a: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River’s Tale, Survival 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Transition. </a:t>
            </a:r>
            <a:endParaRPr lang="en-GB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73308" y="6066974"/>
            <a:ext cx="1228725" cy="5715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69596" y="6059012"/>
            <a:ext cx="1200150" cy="58578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37311" y="6066976"/>
            <a:ext cx="1128713" cy="59293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8"/>
          <a:srcRect b="13508"/>
          <a:stretch/>
        </p:blipFill>
        <p:spPr>
          <a:xfrm>
            <a:off x="6231491" y="6059013"/>
            <a:ext cx="1143000" cy="58698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27768" y="6047854"/>
            <a:ext cx="1150144" cy="62150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636236" y="6051426"/>
            <a:ext cx="1071563" cy="614363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1871069" y="5673498"/>
            <a:ext cx="844126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Through class reading and home learning tasks, we focus on embedding the following skills.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62882" y="1096174"/>
            <a:ext cx="2541652" cy="3592359"/>
          </a:xfrm>
          <a:prstGeom prst="rect">
            <a:avLst/>
          </a:prstGeom>
          <a:ln>
            <a:solidFill>
              <a:srgbClr val="FF6600"/>
            </a:solidFill>
          </a:ln>
        </p:spPr>
      </p:pic>
      <p:pic>
        <p:nvPicPr>
          <p:cNvPr id="18" name="Picture 17" descr="Horrible Geography: Bloomin' Rainforests - Scholastic Shop"/>
          <p:cNvPicPr/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7707" y="4035198"/>
            <a:ext cx="1180465" cy="1638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Picture 18" descr="Shackleton's Journey | Centre for Literacy in Primary Education"/>
          <p:cNvPicPr/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7087" y="4127668"/>
            <a:ext cx="1414145" cy="159194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Picture 19" descr="Fantastic Beasts and Where to Find Them: Illustrated edition (172 JEUNESSE)  eBook : Rowling, J.K., Scamander, Newt, Lomenech Gill, Olivia:  Amazon.co.uk: Kindle Store"/>
          <p:cNvPicPr/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24413" y="4970444"/>
            <a:ext cx="1214755" cy="161861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Picture 20" descr="Survivors : Long, David, Hyndman, Kerry: Amazon.co.uk: Books"/>
          <p:cNvPicPr/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202" y="4958151"/>
            <a:ext cx="1316990" cy="1591945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Picture 21"/>
          <p:cNvPicPr/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8666" y="4024403"/>
            <a:ext cx="1350645" cy="1659890"/>
          </a:xfrm>
          <a:prstGeom prst="rect">
            <a:avLst/>
          </a:prstGeom>
        </p:spPr>
      </p:pic>
      <p:pic>
        <p:nvPicPr>
          <p:cNvPr id="23" name="Picture 22"/>
          <p:cNvPicPr/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9695" y="-37212"/>
            <a:ext cx="1256344" cy="1133386"/>
          </a:xfrm>
          <a:prstGeom prst="rect">
            <a:avLst/>
          </a:prstGeom>
        </p:spPr>
      </p:pic>
      <p:pic>
        <p:nvPicPr>
          <p:cNvPr id="24" name="Picture 23"/>
          <p:cNvPicPr/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3305" y="1"/>
            <a:ext cx="1095721" cy="1168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158974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4738" y="-45258"/>
            <a:ext cx="10297552" cy="6903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26767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96090" y="269355"/>
            <a:ext cx="11665131" cy="6408712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2714098" y="269355"/>
            <a:ext cx="697338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 smtClean="0">
                <a:latin typeface="Britannic Bold" panose="020B0903060703020204" pitchFamily="34" charset="0"/>
              </a:rPr>
              <a:t>Reading- written responses</a:t>
            </a:r>
            <a:endParaRPr lang="en-GB" sz="4400" dirty="0">
              <a:latin typeface="Britannic Bold" panose="020B0903060703020204" pitchFamily="34" charset="0"/>
            </a:endParaRPr>
          </a:p>
        </p:txBody>
      </p:sp>
      <p:pic>
        <p:nvPicPr>
          <p:cNvPr id="1026" name="Picture 2" descr="Mrs P Teach: Going A.P.E. (Replacing P.E.E.)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1038796"/>
            <a:ext cx="4596998" cy="3249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Mrs P Teach: Going A.P.E. (Replacing P.E.E.)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1588" y="4448896"/>
            <a:ext cx="2926363" cy="2068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Mrs P Teach: Going A.P.E. (Replacing P.E.E.)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1861" y="4438615"/>
            <a:ext cx="2940906" cy="2078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Mrs P Teach: Going A.P.E. (Replacing P.E.E.)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6678" y="4445938"/>
            <a:ext cx="2930546" cy="2071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283038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5669" y="124231"/>
            <a:ext cx="9528844" cy="221401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7285" y="2333960"/>
            <a:ext cx="8965611" cy="4524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287776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9085" y="0"/>
            <a:ext cx="9356273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835703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577853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226</TotalTime>
  <Words>727</Words>
  <Application>Microsoft Office PowerPoint</Application>
  <PresentationFormat>Widescreen</PresentationFormat>
  <Paragraphs>236</Paragraphs>
  <Slides>37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6" baseType="lpstr">
      <vt:lpstr>Arial</vt:lpstr>
      <vt:lpstr>Berlin Sans FB Demi</vt:lpstr>
      <vt:lpstr>Britannic Bold</vt:lpstr>
      <vt:lpstr>Calibri</vt:lpstr>
      <vt:lpstr>Calibri Light</vt:lpstr>
      <vt:lpstr>Edwardian Script ITC</vt:lpstr>
      <vt:lpstr>Impact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English at NBJS (our vision and curriculum)</dc:title>
  <dc:creator>Frankie Telford</dc:creator>
  <cp:lastModifiedBy>Frankie Telford</cp:lastModifiedBy>
  <cp:revision>34</cp:revision>
  <dcterms:created xsi:type="dcterms:W3CDTF">2022-11-03T12:50:32Z</dcterms:created>
  <dcterms:modified xsi:type="dcterms:W3CDTF">2022-11-16T14:29:13Z</dcterms:modified>
</cp:coreProperties>
</file>